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  <p:sldMasterId id="2147483753" r:id="rId2"/>
  </p:sldMasterIdLst>
  <p:notesMasterIdLst>
    <p:notesMasterId r:id="rId17"/>
  </p:notesMasterIdLst>
  <p:sldIdLst>
    <p:sldId id="335" r:id="rId3"/>
    <p:sldId id="342" r:id="rId4"/>
    <p:sldId id="343" r:id="rId5"/>
    <p:sldId id="355" r:id="rId6"/>
    <p:sldId id="345" r:id="rId7"/>
    <p:sldId id="346" r:id="rId8"/>
    <p:sldId id="348" r:id="rId9"/>
    <p:sldId id="356" r:id="rId10"/>
    <p:sldId id="350" r:id="rId11"/>
    <p:sldId id="352" r:id="rId12"/>
    <p:sldId id="353" r:id="rId13"/>
    <p:sldId id="354" r:id="rId14"/>
    <p:sldId id="359" r:id="rId15"/>
    <p:sldId id="3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B4E"/>
    <a:srgbClr val="FE8802"/>
    <a:srgbClr val="FCA904"/>
    <a:srgbClr val="363A68"/>
    <a:srgbClr val="5C5C5C"/>
    <a:srgbClr val="000000"/>
    <a:srgbClr val="565CA8"/>
    <a:srgbClr val="2B323B"/>
    <a:srgbClr val="00B09B"/>
    <a:srgbClr val="F0E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9" autoAdjust="0"/>
    <p:restoredTop sz="92810" autoAdjust="0"/>
  </p:normalViewPr>
  <p:slideViewPr>
    <p:cSldViewPr snapToGrid="0" showGuides="1">
      <p:cViewPr>
        <p:scale>
          <a:sx n="120" d="100"/>
          <a:sy n="120" d="100"/>
        </p:scale>
        <p:origin x="30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1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7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Newton’s second law of motion.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I‘d like to emphasize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4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7982C9-2678-444D-BDBD-6F81EDE9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フッター プレースホルダー 4">
            <a:extLst>
              <a:ext uri="{FF2B5EF4-FFF2-40B4-BE49-F238E27FC236}">
                <a16:creationId xmlns:a16="http://schemas.microsoft.com/office/drawing/2014/main" id="{2CA717EF-F2E1-48CB-BDA3-C35CBCDBF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366941"/>
            <a:ext cx="4572001" cy="491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ja-JP" dirty="0"/>
              <a:t>DEM simulation for suction filling</a:t>
            </a:r>
          </a:p>
          <a:p>
            <a:r>
              <a:rPr kumimoji="1" lang="en-US" altLang="ja-JP" dirty="0"/>
              <a:t>Kosei Yoshida, Yuki Mori, Kazuya </a:t>
            </a:r>
            <a:r>
              <a:rPr kumimoji="1" lang="en-US" altLang="ja-JP" dirty="0" err="1"/>
              <a:t>Takabatake</a:t>
            </a:r>
            <a:r>
              <a:rPr kumimoji="1" lang="en-US" altLang="ja-JP" dirty="0"/>
              <a:t>, Mikio Sakai</a:t>
            </a:r>
            <a:endParaRPr kumimoji="1"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67C96C2F-774A-4673-A1FB-4546085DF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0" y="6366941"/>
            <a:ext cx="628650" cy="4910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28209-5893-4868-A69F-B35884E0F43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899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408F-B9EF-4C28-8F0A-B35A03B9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1C9ED-9439-4044-8BB4-D4FB97C7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BCF51-F255-490F-95E4-B7867985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AA161-D46E-4560-BF52-B256B9AA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0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A4748-2643-4B94-922F-0F18255C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8EF2F-1895-473C-91A1-2281DE90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20444-D191-4595-AF24-33A38966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43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93DC-71CD-4072-8E34-25181628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7D2F-516F-4B08-BDF7-DBA6DBAB2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AEE75-4B09-41EE-B45F-8D568BC7D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6333E-E666-4C4B-B2B2-B84ED5FF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E58C3-1D4A-4728-9754-94B4E195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5BB00-1B2C-4BF6-ABF2-CD52F761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7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7B8E-7FA5-4FC4-868D-11CB4AD2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E702CC-F922-46CB-9F63-1BABA6DD3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0BD5D-2D41-478A-B19D-BDC44185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14C8-5A14-4FCD-B65D-33C4930D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738EB-E1DD-4CBF-8877-A442EDA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F47DE-ED59-462B-A1A3-1437E667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18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A498-8B1B-4D31-9D0A-C480BBF2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1490F-4759-41F9-A051-957E2DC2D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FBADE-9434-4065-A6EE-0D9FDBFD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51034-2A58-4742-BFCF-EF0C59D9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788E-6D81-4340-9F9A-749F716B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8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6BDF10-A6BF-4E58-862C-05AFE965A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14561-51A0-43CE-8298-BB054BC8F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406-8646-4952-A1A2-9B4147F0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A4A95-7B7F-4965-9A89-9CEFE3BD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29BA-869C-4099-8F34-7949D2FE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E2FECF-F4BD-4B28-8312-4BDF76C92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Use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88A2A7C-8D59-4F71-A762-D44E264F87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A882A8-C9CB-4E4B-BFF3-72647A94DD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54399" y="6366940"/>
            <a:ext cx="489600" cy="4910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928209-5893-4868-A69F-B35884E0F43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321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52D6-66FC-4268-A6C3-F7A5DDCC0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50" y="1563686"/>
            <a:ext cx="5486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7EB8-4C71-42A2-BA62-9E2BB59E3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8950" y="4043361"/>
            <a:ext cx="54864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5D584-5761-4CBA-B895-EF1D20A6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BA56-F224-48F7-86DD-DA7A08EE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1F5F-0A37-4D72-846B-6CAB9411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7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4DB82F-3734-4E4B-B212-A8DB7CEB4598}"/>
              </a:ext>
            </a:extLst>
          </p:cNvPr>
          <p:cNvGrpSpPr/>
          <p:nvPr userDrawn="1"/>
        </p:nvGrpSpPr>
        <p:grpSpPr>
          <a:xfrm>
            <a:off x="0" y="0"/>
            <a:ext cx="6168411" cy="6858000"/>
            <a:chOff x="0" y="0"/>
            <a:chExt cx="6168411" cy="68580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34954E1-10F5-4400-9DB5-380910B5B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112" y="4500561"/>
              <a:ext cx="1606299" cy="2357439"/>
            </a:xfrm>
            <a:custGeom>
              <a:avLst/>
              <a:gdLst>
                <a:gd name="T0" fmla="*/ 187 w 2984"/>
                <a:gd name="T1" fmla="*/ 0 h 3986"/>
                <a:gd name="T2" fmla="*/ 422 w 2984"/>
                <a:gd name="T3" fmla="*/ 1621 h 3986"/>
                <a:gd name="T4" fmla="*/ 0 w 2984"/>
                <a:gd name="T5" fmla="*/ 3986 h 3986"/>
                <a:gd name="T6" fmla="*/ 2984 w 2984"/>
                <a:gd name="T7" fmla="*/ 3986 h 3986"/>
                <a:gd name="T8" fmla="*/ 1947 w 2984"/>
                <a:gd name="T9" fmla="*/ 1956 h 3986"/>
                <a:gd name="T10" fmla="*/ 187 w 2984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4" h="3986">
                  <a:moveTo>
                    <a:pt x="187" y="0"/>
                  </a:moveTo>
                  <a:cubicBezTo>
                    <a:pt x="324" y="531"/>
                    <a:pt x="412" y="1071"/>
                    <a:pt x="422" y="1621"/>
                  </a:cubicBezTo>
                  <a:cubicBezTo>
                    <a:pt x="435" y="2440"/>
                    <a:pt x="274" y="3227"/>
                    <a:pt x="0" y="3986"/>
                  </a:cubicBezTo>
                  <a:lnTo>
                    <a:pt x="2984" y="3986"/>
                  </a:lnTo>
                  <a:cubicBezTo>
                    <a:pt x="2777" y="3291"/>
                    <a:pt x="2432" y="2609"/>
                    <a:pt x="1947" y="1956"/>
                  </a:cubicBezTo>
                  <a:cubicBezTo>
                    <a:pt x="1448" y="1286"/>
                    <a:pt x="812" y="643"/>
                    <a:pt x="187" y="0"/>
                  </a:cubicBezTo>
                </a:path>
              </a:pathLst>
            </a:custGeom>
            <a:gradFill>
              <a:gsLst>
                <a:gs pos="0">
                  <a:srgbClr val="FF70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7E4A4B6-434E-4EE0-97CE-4F1EF55D2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6241" y="930207"/>
              <a:ext cx="1385747" cy="3570356"/>
            </a:xfrm>
            <a:custGeom>
              <a:avLst/>
              <a:gdLst>
                <a:gd name="T0" fmla="*/ 337 w 2569"/>
                <a:gd name="T1" fmla="*/ 3011 h 6047"/>
                <a:gd name="T2" fmla="*/ 2569 w 2569"/>
                <a:gd name="T3" fmla="*/ 6047 h 6047"/>
                <a:gd name="T4" fmla="*/ 1672 w 2569"/>
                <a:gd name="T5" fmla="*/ 3533 h 6047"/>
                <a:gd name="T6" fmla="*/ 668 w 2569"/>
                <a:gd name="T7" fmla="*/ 0 h 6047"/>
                <a:gd name="T8" fmla="*/ 337 w 2569"/>
                <a:gd name="T9" fmla="*/ 3011 h 6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9" h="6047">
                  <a:moveTo>
                    <a:pt x="337" y="3011"/>
                  </a:moveTo>
                  <a:cubicBezTo>
                    <a:pt x="701" y="4092"/>
                    <a:pt x="1621" y="5071"/>
                    <a:pt x="2569" y="6047"/>
                  </a:cubicBezTo>
                  <a:cubicBezTo>
                    <a:pt x="2349" y="5190"/>
                    <a:pt x="2006" y="4355"/>
                    <a:pt x="1672" y="3533"/>
                  </a:cubicBezTo>
                  <a:cubicBezTo>
                    <a:pt x="1211" y="2394"/>
                    <a:pt x="756" y="1216"/>
                    <a:pt x="668" y="0"/>
                  </a:cubicBezTo>
                  <a:cubicBezTo>
                    <a:pt x="169" y="984"/>
                    <a:pt x="0" y="2011"/>
                    <a:pt x="337" y="3011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DAD74FC-F8F2-4C0F-A1A8-AF38FB8AF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5040" y="4500561"/>
              <a:ext cx="1610462" cy="2357439"/>
            </a:xfrm>
            <a:custGeom>
              <a:avLst/>
              <a:gdLst>
                <a:gd name="T0" fmla="*/ 188 w 2985"/>
                <a:gd name="T1" fmla="*/ 0 h 3986"/>
                <a:gd name="T2" fmla="*/ 422 w 2985"/>
                <a:gd name="T3" fmla="*/ 1621 h 3986"/>
                <a:gd name="T4" fmla="*/ 0 w 2985"/>
                <a:gd name="T5" fmla="*/ 3986 h 3986"/>
                <a:gd name="T6" fmla="*/ 2985 w 2985"/>
                <a:gd name="T7" fmla="*/ 3986 h 3986"/>
                <a:gd name="T8" fmla="*/ 1947 w 2985"/>
                <a:gd name="T9" fmla="*/ 1956 h 3986"/>
                <a:gd name="T10" fmla="*/ 188 w 2985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3986">
                  <a:moveTo>
                    <a:pt x="188" y="0"/>
                  </a:moveTo>
                  <a:cubicBezTo>
                    <a:pt x="324" y="531"/>
                    <a:pt x="413" y="1071"/>
                    <a:pt x="422" y="1621"/>
                  </a:cubicBezTo>
                  <a:cubicBezTo>
                    <a:pt x="436" y="2440"/>
                    <a:pt x="275" y="3227"/>
                    <a:pt x="0" y="3986"/>
                  </a:cubicBezTo>
                  <a:lnTo>
                    <a:pt x="2985" y="3986"/>
                  </a:lnTo>
                  <a:cubicBezTo>
                    <a:pt x="2777" y="3291"/>
                    <a:pt x="2433" y="2609"/>
                    <a:pt x="1947" y="1956"/>
                  </a:cubicBezTo>
                  <a:cubicBezTo>
                    <a:pt x="1449" y="1286"/>
                    <a:pt x="812" y="643"/>
                    <a:pt x="188" y="0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993361-2587-4A9C-8B62-3BEF9E608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4788545" cy="6858000"/>
            </a:xfrm>
            <a:custGeom>
              <a:avLst/>
              <a:gdLst>
                <a:gd name="connsiteX0" fmla="*/ 0 w 4788545"/>
                <a:gd name="connsiteY0" fmla="*/ 0 h 6858000"/>
                <a:gd name="connsiteX1" fmla="*/ 2148503 w 4788545"/>
                <a:gd name="connsiteY1" fmla="*/ 0 h 6858000"/>
                <a:gd name="connsiteX2" fmla="*/ 2640043 w 4788545"/>
                <a:gd name="connsiteY2" fmla="*/ 0 h 6858000"/>
                <a:gd name="connsiteX3" fmla="*/ 2830623 w 4788545"/>
                <a:gd name="connsiteY3" fmla="*/ 0 h 6858000"/>
                <a:gd name="connsiteX4" fmla="*/ 3055690 w 4788545"/>
                <a:gd name="connsiteY4" fmla="*/ 0 h 6858000"/>
                <a:gd name="connsiteX5" fmla="*/ 3708173 w 4788545"/>
                <a:gd name="connsiteY5" fmla="*/ 0 h 6858000"/>
                <a:gd name="connsiteX6" fmla="*/ 3631724 w 4788545"/>
                <a:gd name="connsiteY6" fmla="*/ 560223 h 6858000"/>
                <a:gd name="connsiteX7" fmla="*/ 3638184 w 4788545"/>
                <a:gd name="connsiteY7" fmla="*/ 928977 h 6858000"/>
                <a:gd name="connsiteX8" fmla="*/ 3459982 w 4788545"/>
                <a:gd name="connsiteY8" fmla="*/ 2708334 h 6858000"/>
                <a:gd name="connsiteX9" fmla="*/ 4661634 w 4788545"/>
                <a:gd name="connsiteY9" fmla="*/ 4502465 h 6858000"/>
                <a:gd name="connsiteX10" fmla="*/ 4788152 w 4788545"/>
                <a:gd name="connsiteY10" fmla="*/ 5460398 h 6858000"/>
                <a:gd name="connsiteX11" fmla="*/ 4560958 w 4788545"/>
                <a:gd name="connsiteY11" fmla="*/ 6858000 h 6858000"/>
                <a:gd name="connsiteX12" fmla="*/ 3055690 w 4788545"/>
                <a:gd name="connsiteY12" fmla="*/ 6858000 h 6858000"/>
                <a:gd name="connsiteX13" fmla="*/ 2830623 w 4788545"/>
                <a:gd name="connsiteY13" fmla="*/ 6858000 h 6858000"/>
                <a:gd name="connsiteX14" fmla="*/ 2640043 w 4788545"/>
                <a:gd name="connsiteY14" fmla="*/ 6858000 h 6858000"/>
                <a:gd name="connsiteX15" fmla="*/ 2148503 w 4788545"/>
                <a:gd name="connsiteY15" fmla="*/ 6858000 h 6858000"/>
                <a:gd name="connsiteX16" fmla="*/ 0 w 4788545"/>
                <a:gd name="connsiteY1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88545" h="6858000">
                  <a:moveTo>
                    <a:pt x="0" y="0"/>
                  </a:moveTo>
                  <a:lnTo>
                    <a:pt x="2148503" y="0"/>
                  </a:lnTo>
                  <a:lnTo>
                    <a:pt x="2640043" y="0"/>
                  </a:lnTo>
                  <a:lnTo>
                    <a:pt x="2830623" y="0"/>
                  </a:lnTo>
                  <a:lnTo>
                    <a:pt x="3055690" y="0"/>
                  </a:lnTo>
                  <a:lnTo>
                    <a:pt x="3708173" y="0"/>
                  </a:lnTo>
                  <a:cubicBezTo>
                    <a:pt x="3664026" y="183786"/>
                    <a:pt x="3638184" y="372891"/>
                    <a:pt x="3631724" y="560223"/>
                  </a:cubicBezTo>
                  <a:cubicBezTo>
                    <a:pt x="3627416" y="683732"/>
                    <a:pt x="3630108" y="806650"/>
                    <a:pt x="3638184" y="928977"/>
                  </a:cubicBezTo>
                  <a:cubicBezTo>
                    <a:pt x="3369535" y="1510474"/>
                    <a:pt x="3278550" y="2117382"/>
                    <a:pt x="3459982" y="2708334"/>
                  </a:cubicBezTo>
                  <a:cubicBezTo>
                    <a:pt x="3655951" y="3347153"/>
                    <a:pt x="4151255" y="3925695"/>
                    <a:pt x="4661634" y="4502465"/>
                  </a:cubicBezTo>
                  <a:cubicBezTo>
                    <a:pt x="4735391" y="4816260"/>
                    <a:pt x="4782768" y="5135375"/>
                    <a:pt x="4788152" y="5460398"/>
                  </a:cubicBezTo>
                  <a:cubicBezTo>
                    <a:pt x="4795150" y="5944388"/>
                    <a:pt x="4708472" y="6409468"/>
                    <a:pt x="4560958" y="6858000"/>
                  </a:cubicBezTo>
                  <a:lnTo>
                    <a:pt x="3055690" y="6858000"/>
                  </a:lnTo>
                  <a:lnTo>
                    <a:pt x="2830623" y="6858000"/>
                  </a:lnTo>
                  <a:lnTo>
                    <a:pt x="2640043" y="6858000"/>
                  </a:lnTo>
                  <a:lnTo>
                    <a:pt x="214850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82B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96F6D89-E91F-4558-BB80-EA8B280E0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5799" y="0"/>
              <a:ext cx="599241" cy="930207"/>
            </a:xfrm>
            <a:custGeom>
              <a:avLst/>
              <a:gdLst>
                <a:gd name="T0" fmla="*/ 20 w 1110"/>
                <a:gd name="T1" fmla="*/ 1572 h 1572"/>
                <a:gd name="T2" fmla="*/ 1110 w 1110"/>
                <a:gd name="T3" fmla="*/ 0 h 1572"/>
                <a:gd name="T4" fmla="*/ 150 w 1110"/>
                <a:gd name="T5" fmla="*/ 0 h 1572"/>
                <a:gd name="T6" fmla="*/ 8 w 1110"/>
                <a:gd name="T7" fmla="*/ 948 h 1572"/>
                <a:gd name="T8" fmla="*/ 20 w 1110"/>
                <a:gd name="T9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572">
                  <a:moveTo>
                    <a:pt x="20" y="1572"/>
                  </a:moveTo>
                  <a:cubicBezTo>
                    <a:pt x="294" y="1032"/>
                    <a:pt x="667" y="504"/>
                    <a:pt x="1110" y="0"/>
                  </a:cubicBezTo>
                  <a:lnTo>
                    <a:pt x="150" y="0"/>
                  </a:lnTo>
                  <a:cubicBezTo>
                    <a:pt x="68" y="311"/>
                    <a:pt x="20" y="631"/>
                    <a:pt x="8" y="948"/>
                  </a:cubicBezTo>
                  <a:cubicBezTo>
                    <a:pt x="0" y="1157"/>
                    <a:pt x="5" y="1365"/>
                    <a:pt x="20" y="1572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E052D6-66FC-4268-A6C3-F7A5DDCC0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9151" y="2038351"/>
            <a:ext cx="391619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7EB8-4C71-42A2-BA62-9E2BB59E3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9151" y="4518026"/>
            <a:ext cx="3916199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5D584-5761-4CBA-B895-EF1D20A6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90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BA56-F224-48F7-86DD-DA7A08EE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8775" y="6356351"/>
            <a:ext cx="2806292" cy="365125"/>
          </a:xfrm>
        </p:spPr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1F5F-0A37-4D72-846B-6CAB9411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4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B002BB6-D4ED-4146-ACE3-30AFD086A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36778" y="0"/>
            <a:ext cx="5507222" cy="6858000"/>
          </a:xfrm>
          <a:custGeom>
            <a:avLst/>
            <a:gdLst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3771 w 5507222"/>
              <a:gd name="connsiteY5" fmla="*/ 4495150 h 6858000"/>
              <a:gd name="connsiteX6" fmla="*/ 1025210 w 5507222"/>
              <a:gd name="connsiteY6" fmla="*/ 4500562 h 6858000"/>
              <a:gd name="connsiteX7" fmla="*/ 1027434 w 5507222"/>
              <a:gd name="connsiteY7" fmla="*/ 4507339 h 6858000"/>
              <a:gd name="connsiteX8" fmla="*/ 1076119 w 5507222"/>
              <a:gd name="connsiteY8" fmla="*/ 4737105 h 6858000"/>
              <a:gd name="connsiteX9" fmla="*/ 1114885 w 5507222"/>
              <a:gd name="connsiteY9" fmla="*/ 4975700 h 6858000"/>
              <a:gd name="connsiteX10" fmla="*/ 1116184 w 5507222"/>
              <a:gd name="connsiteY10" fmla="*/ 4987753 h 6858000"/>
              <a:gd name="connsiteX11" fmla="*/ 1114707 w 5507222"/>
              <a:gd name="connsiteY11" fmla="*/ 4986041 h 6858000"/>
              <a:gd name="connsiteX12" fmla="*/ 1113755 w 5507222"/>
              <a:gd name="connsiteY12" fmla="*/ 4977220 h 6858000"/>
              <a:gd name="connsiteX13" fmla="*/ 1024856 w 5507222"/>
              <a:gd name="connsiteY13" fmla="*/ 4502464 h 6858000"/>
              <a:gd name="connsiteX14" fmla="*/ 588262 w 5507222"/>
              <a:gd name="connsiteY14" fmla="*/ 0 h 6858000"/>
              <a:gd name="connsiteX15" fmla="*/ 5507222 w 5507222"/>
              <a:gd name="connsiteY15" fmla="*/ 0 h 6858000"/>
              <a:gd name="connsiteX16" fmla="*/ 5507222 w 5507222"/>
              <a:gd name="connsiteY16" fmla="*/ 6858000 h 6858000"/>
              <a:gd name="connsiteX17" fmla="*/ 2484482 w 5507222"/>
              <a:gd name="connsiteY17" fmla="*/ 6858000 h 6858000"/>
              <a:gd name="connsiteX18" fmla="*/ 2484482 w 5507222"/>
              <a:gd name="connsiteY18" fmla="*/ 6857999 h 6858000"/>
              <a:gd name="connsiteX19" fmla="*/ 2531633 w 5507222"/>
              <a:gd name="connsiteY19" fmla="*/ 6857999 h 6858000"/>
              <a:gd name="connsiteX20" fmla="*/ 1973412 w 5507222"/>
              <a:gd name="connsiteY20" fmla="*/ 5657397 h 6858000"/>
              <a:gd name="connsiteX21" fmla="*/ 1278193 w 5507222"/>
              <a:gd name="connsiteY21" fmla="*/ 4786027 h 6858000"/>
              <a:gd name="connsiteX22" fmla="*/ 1030906 w 5507222"/>
              <a:gd name="connsiteY22" fmla="*/ 4506116 h 6858000"/>
              <a:gd name="connsiteX23" fmla="*/ 1030018 w 5507222"/>
              <a:gd name="connsiteY23" fmla="*/ 4503486 h 6858000"/>
              <a:gd name="connsiteX24" fmla="*/ 1023314 w 5507222"/>
              <a:gd name="connsiteY24" fmla="*/ 4492072 h 6858000"/>
              <a:gd name="connsiteX25" fmla="*/ 1023771 w 5507222"/>
              <a:gd name="connsiteY25" fmla="*/ 4495150 h 6858000"/>
              <a:gd name="connsiteX26" fmla="*/ 924880 w 5507222"/>
              <a:gd name="connsiteY26" fmla="*/ 4123413 h 6858000"/>
              <a:gd name="connsiteX27" fmla="*/ 541358 w 5507222"/>
              <a:gd name="connsiteY27" fmla="*/ 3016210 h 6858000"/>
              <a:gd name="connsiteX28" fmla="*/ 26489 w 5507222"/>
              <a:gd name="connsiteY28" fmla="*/ 1198392 h 6858000"/>
              <a:gd name="connsiteX29" fmla="*/ 0 w 5507222"/>
              <a:gd name="connsiteY29" fmla="*/ 932318 h 6858000"/>
              <a:gd name="connsiteX30" fmla="*/ 1406 w 5507222"/>
              <a:gd name="connsiteY30" fmla="*/ 928976 h 6858000"/>
              <a:gd name="connsiteX31" fmla="*/ 1331 w 5507222"/>
              <a:gd name="connsiteY31" fmla="*/ 927221 h 6858000"/>
              <a:gd name="connsiteX32" fmla="*/ 120535 w 5507222"/>
              <a:gd name="connsiteY32" fmla="*/ 691996 h 6858000"/>
              <a:gd name="connsiteX33" fmla="*/ 335979 w 5507222"/>
              <a:gd name="connsiteY33" fmla="*/ 34113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76119 w 5507222"/>
              <a:gd name="connsiteY9" fmla="*/ 4737105 h 6858000"/>
              <a:gd name="connsiteX10" fmla="*/ 1114885 w 5507222"/>
              <a:gd name="connsiteY10" fmla="*/ 4975700 h 6858000"/>
              <a:gd name="connsiteX11" fmla="*/ 1116184 w 5507222"/>
              <a:gd name="connsiteY11" fmla="*/ 4987753 h 6858000"/>
              <a:gd name="connsiteX12" fmla="*/ 1114707 w 5507222"/>
              <a:gd name="connsiteY12" fmla="*/ 4986041 h 6858000"/>
              <a:gd name="connsiteX13" fmla="*/ 1113755 w 5507222"/>
              <a:gd name="connsiteY13" fmla="*/ 4977220 h 6858000"/>
              <a:gd name="connsiteX14" fmla="*/ 1024856 w 5507222"/>
              <a:gd name="connsiteY14" fmla="*/ 4502464 h 6858000"/>
              <a:gd name="connsiteX15" fmla="*/ 1023771 w 5507222"/>
              <a:gd name="connsiteY15" fmla="*/ 4495150 h 6858000"/>
              <a:gd name="connsiteX16" fmla="*/ 588262 w 5507222"/>
              <a:gd name="connsiteY16" fmla="*/ 0 h 6858000"/>
              <a:gd name="connsiteX17" fmla="*/ 5507222 w 5507222"/>
              <a:gd name="connsiteY17" fmla="*/ 0 h 6858000"/>
              <a:gd name="connsiteX18" fmla="*/ 5507222 w 5507222"/>
              <a:gd name="connsiteY18" fmla="*/ 6858000 h 6858000"/>
              <a:gd name="connsiteX19" fmla="*/ 2484482 w 5507222"/>
              <a:gd name="connsiteY19" fmla="*/ 6858000 h 6858000"/>
              <a:gd name="connsiteX20" fmla="*/ 2531633 w 5507222"/>
              <a:gd name="connsiteY20" fmla="*/ 6857999 h 6858000"/>
              <a:gd name="connsiteX21" fmla="*/ 1973412 w 5507222"/>
              <a:gd name="connsiteY21" fmla="*/ 5657397 h 6858000"/>
              <a:gd name="connsiteX22" fmla="*/ 1278193 w 5507222"/>
              <a:gd name="connsiteY22" fmla="*/ 4786027 h 6858000"/>
              <a:gd name="connsiteX23" fmla="*/ 1030906 w 5507222"/>
              <a:gd name="connsiteY23" fmla="*/ 4506116 h 6858000"/>
              <a:gd name="connsiteX24" fmla="*/ 1030018 w 5507222"/>
              <a:gd name="connsiteY24" fmla="*/ 4503486 h 6858000"/>
              <a:gd name="connsiteX25" fmla="*/ 1023314 w 5507222"/>
              <a:gd name="connsiteY25" fmla="*/ 4492072 h 6858000"/>
              <a:gd name="connsiteX26" fmla="*/ 1023771 w 5507222"/>
              <a:gd name="connsiteY26" fmla="*/ 4495150 h 6858000"/>
              <a:gd name="connsiteX27" fmla="*/ 924880 w 5507222"/>
              <a:gd name="connsiteY27" fmla="*/ 4123413 h 6858000"/>
              <a:gd name="connsiteX28" fmla="*/ 541358 w 5507222"/>
              <a:gd name="connsiteY28" fmla="*/ 3016210 h 6858000"/>
              <a:gd name="connsiteX29" fmla="*/ 26489 w 5507222"/>
              <a:gd name="connsiteY29" fmla="*/ 1198392 h 6858000"/>
              <a:gd name="connsiteX30" fmla="*/ 0 w 5507222"/>
              <a:gd name="connsiteY30" fmla="*/ 932318 h 6858000"/>
              <a:gd name="connsiteX31" fmla="*/ 1406 w 5507222"/>
              <a:gd name="connsiteY31" fmla="*/ 928976 h 6858000"/>
              <a:gd name="connsiteX32" fmla="*/ 1331 w 5507222"/>
              <a:gd name="connsiteY32" fmla="*/ 927221 h 6858000"/>
              <a:gd name="connsiteX33" fmla="*/ 120535 w 5507222"/>
              <a:gd name="connsiteY33" fmla="*/ 691996 h 6858000"/>
              <a:gd name="connsiteX34" fmla="*/ 335979 w 5507222"/>
              <a:gd name="connsiteY34" fmla="*/ 341130 h 6858000"/>
              <a:gd name="connsiteX35" fmla="*/ 588262 w 5507222"/>
              <a:gd name="connsiteY35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76119 w 5507222"/>
              <a:gd name="connsiteY9" fmla="*/ 4737105 h 6858000"/>
              <a:gd name="connsiteX10" fmla="*/ 1114885 w 5507222"/>
              <a:gd name="connsiteY10" fmla="*/ 4975700 h 6858000"/>
              <a:gd name="connsiteX11" fmla="*/ 1116184 w 5507222"/>
              <a:gd name="connsiteY11" fmla="*/ 4987753 h 6858000"/>
              <a:gd name="connsiteX12" fmla="*/ 1114707 w 5507222"/>
              <a:gd name="connsiteY12" fmla="*/ 4986041 h 6858000"/>
              <a:gd name="connsiteX13" fmla="*/ 1024856 w 5507222"/>
              <a:gd name="connsiteY13" fmla="*/ 4502464 h 6858000"/>
              <a:gd name="connsiteX14" fmla="*/ 1023771 w 5507222"/>
              <a:gd name="connsiteY14" fmla="*/ 4495150 h 6858000"/>
              <a:gd name="connsiteX15" fmla="*/ 588262 w 5507222"/>
              <a:gd name="connsiteY15" fmla="*/ 0 h 6858000"/>
              <a:gd name="connsiteX16" fmla="*/ 5507222 w 5507222"/>
              <a:gd name="connsiteY16" fmla="*/ 0 h 6858000"/>
              <a:gd name="connsiteX17" fmla="*/ 5507222 w 5507222"/>
              <a:gd name="connsiteY17" fmla="*/ 6858000 h 6858000"/>
              <a:gd name="connsiteX18" fmla="*/ 2484482 w 5507222"/>
              <a:gd name="connsiteY18" fmla="*/ 6858000 h 6858000"/>
              <a:gd name="connsiteX19" fmla="*/ 2531633 w 5507222"/>
              <a:gd name="connsiteY19" fmla="*/ 6857999 h 6858000"/>
              <a:gd name="connsiteX20" fmla="*/ 1973412 w 5507222"/>
              <a:gd name="connsiteY20" fmla="*/ 5657397 h 6858000"/>
              <a:gd name="connsiteX21" fmla="*/ 1278193 w 5507222"/>
              <a:gd name="connsiteY21" fmla="*/ 4786027 h 6858000"/>
              <a:gd name="connsiteX22" fmla="*/ 1030906 w 5507222"/>
              <a:gd name="connsiteY22" fmla="*/ 4506116 h 6858000"/>
              <a:gd name="connsiteX23" fmla="*/ 1030018 w 5507222"/>
              <a:gd name="connsiteY23" fmla="*/ 4503486 h 6858000"/>
              <a:gd name="connsiteX24" fmla="*/ 1023314 w 5507222"/>
              <a:gd name="connsiteY24" fmla="*/ 4492072 h 6858000"/>
              <a:gd name="connsiteX25" fmla="*/ 1023771 w 5507222"/>
              <a:gd name="connsiteY25" fmla="*/ 4495150 h 6858000"/>
              <a:gd name="connsiteX26" fmla="*/ 924880 w 5507222"/>
              <a:gd name="connsiteY26" fmla="*/ 4123413 h 6858000"/>
              <a:gd name="connsiteX27" fmla="*/ 541358 w 5507222"/>
              <a:gd name="connsiteY27" fmla="*/ 3016210 h 6858000"/>
              <a:gd name="connsiteX28" fmla="*/ 26489 w 5507222"/>
              <a:gd name="connsiteY28" fmla="*/ 1198392 h 6858000"/>
              <a:gd name="connsiteX29" fmla="*/ 0 w 5507222"/>
              <a:gd name="connsiteY29" fmla="*/ 932318 h 6858000"/>
              <a:gd name="connsiteX30" fmla="*/ 1406 w 5507222"/>
              <a:gd name="connsiteY30" fmla="*/ 928976 h 6858000"/>
              <a:gd name="connsiteX31" fmla="*/ 1331 w 5507222"/>
              <a:gd name="connsiteY31" fmla="*/ 927221 h 6858000"/>
              <a:gd name="connsiteX32" fmla="*/ 120535 w 5507222"/>
              <a:gd name="connsiteY32" fmla="*/ 691996 h 6858000"/>
              <a:gd name="connsiteX33" fmla="*/ 335979 w 5507222"/>
              <a:gd name="connsiteY33" fmla="*/ 341130 h 6858000"/>
              <a:gd name="connsiteX34" fmla="*/ 588262 w 5507222"/>
              <a:gd name="connsiteY34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76119 w 5507222"/>
              <a:gd name="connsiteY9" fmla="*/ 4737105 h 6858000"/>
              <a:gd name="connsiteX10" fmla="*/ 1114885 w 5507222"/>
              <a:gd name="connsiteY10" fmla="*/ 4975700 h 6858000"/>
              <a:gd name="connsiteX11" fmla="*/ 1116184 w 5507222"/>
              <a:gd name="connsiteY11" fmla="*/ 4987753 h 6858000"/>
              <a:gd name="connsiteX12" fmla="*/ 1024856 w 5507222"/>
              <a:gd name="connsiteY12" fmla="*/ 4502464 h 6858000"/>
              <a:gd name="connsiteX13" fmla="*/ 1023771 w 5507222"/>
              <a:gd name="connsiteY13" fmla="*/ 4495150 h 6858000"/>
              <a:gd name="connsiteX14" fmla="*/ 588262 w 5507222"/>
              <a:gd name="connsiteY14" fmla="*/ 0 h 6858000"/>
              <a:gd name="connsiteX15" fmla="*/ 5507222 w 5507222"/>
              <a:gd name="connsiteY15" fmla="*/ 0 h 6858000"/>
              <a:gd name="connsiteX16" fmla="*/ 5507222 w 5507222"/>
              <a:gd name="connsiteY16" fmla="*/ 6858000 h 6858000"/>
              <a:gd name="connsiteX17" fmla="*/ 2484482 w 5507222"/>
              <a:gd name="connsiteY17" fmla="*/ 6858000 h 6858000"/>
              <a:gd name="connsiteX18" fmla="*/ 2531633 w 5507222"/>
              <a:gd name="connsiteY18" fmla="*/ 6857999 h 6858000"/>
              <a:gd name="connsiteX19" fmla="*/ 1973412 w 5507222"/>
              <a:gd name="connsiteY19" fmla="*/ 5657397 h 6858000"/>
              <a:gd name="connsiteX20" fmla="*/ 1278193 w 5507222"/>
              <a:gd name="connsiteY20" fmla="*/ 4786027 h 6858000"/>
              <a:gd name="connsiteX21" fmla="*/ 1030906 w 5507222"/>
              <a:gd name="connsiteY21" fmla="*/ 4506116 h 6858000"/>
              <a:gd name="connsiteX22" fmla="*/ 1030018 w 5507222"/>
              <a:gd name="connsiteY22" fmla="*/ 4503486 h 6858000"/>
              <a:gd name="connsiteX23" fmla="*/ 1023314 w 5507222"/>
              <a:gd name="connsiteY23" fmla="*/ 4492072 h 6858000"/>
              <a:gd name="connsiteX24" fmla="*/ 1023771 w 5507222"/>
              <a:gd name="connsiteY24" fmla="*/ 4495150 h 6858000"/>
              <a:gd name="connsiteX25" fmla="*/ 924880 w 5507222"/>
              <a:gd name="connsiteY25" fmla="*/ 4123413 h 6858000"/>
              <a:gd name="connsiteX26" fmla="*/ 541358 w 5507222"/>
              <a:gd name="connsiteY26" fmla="*/ 3016210 h 6858000"/>
              <a:gd name="connsiteX27" fmla="*/ 26489 w 5507222"/>
              <a:gd name="connsiteY27" fmla="*/ 1198392 h 6858000"/>
              <a:gd name="connsiteX28" fmla="*/ 0 w 5507222"/>
              <a:gd name="connsiteY28" fmla="*/ 932318 h 6858000"/>
              <a:gd name="connsiteX29" fmla="*/ 1406 w 5507222"/>
              <a:gd name="connsiteY29" fmla="*/ 928976 h 6858000"/>
              <a:gd name="connsiteX30" fmla="*/ 1331 w 5507222"/>
              <a:gd name="connsiteY30" fmla="*/ 927221 h 6858000"/>
              <a:gd name="connsiteX31" fmla="*/ 120535 w 5507222"/>
              <a:gd name="connsiteY31" fmla="*/ 691996 h 6858000"/>
              <a:gd name="connsiteX32" fmla="*/ 335979 w 5507222"/>
              <a:gd name="connsiteY32" fmla="*/ 341130 h 6858000"/>
              <a:gd name="connsiteX33" fmla="*/ 588262 w 5507222"/>
              <a:gd name="connsiteY33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76119 w 5507222"/>
              <a:gd name="connsiteY9" fmla="*/ 4737105 h 6858000"/>
              <a:gd name="connsiteX10" fmla="*/ 1114885 w 5507222"/>
              <a:gd name="connsiteY10" fmla="*/ 4975700 h 6858000"/>
              <a:gd name="connsiteX11" fmla="*/ 1024856 w 5507222"/>
              <a:gd name="connsiteY11" fmla="*/ 4502464 h 6858000"/>
              <a:gd name="connsiteX12" fmla="*/ 1023771 w 5507222"/>
              <a:gd name="connsiteY12" fmla="*/ 4495150 h 6858000"/>
              <a:gd name="connsiteX13" fmla="*/ 588262 w 5507222"/>
              <a:gd name="connsiteY13" fmla="*/ 0 h 6858000"/>
              <a:gd name="connsiteX14" fmla="*/ 5507222 w 5507222"/>
              <a:gd name="connsiteY14" fmla="*/ 0 h 6858000"/>
              <a:gd name="connsiteX15" fmla="*/ 5507222 w 5507222"/>
              <a:gd name="connsiteY15" fmla="*/ 6858000 h 6858000"/>
              <a:gd name="connsiteX16" fmla="*/ 2484482 w 5507222"/>
              <a:gd name="connsiteY16" fmla="*/ 6858000 h 6858000"/>
              <a:gd name="connsiteX17" fmla="*/ 2531633 w 5507222"/>
              <a:gd name="connsiteY17" fmla="*/ 6857999 h 6858000"/>
              <a:gd name="connsiteX18" fmla="*/ 1973412 w 5507222"/>
              <a:gd name="connsiteY18" fmla="*/ 5657397 h 6858000"/>
              <a:gd name="connsiteX19" fmla="*/ 1278193 w 5507222"/>
              <a:gd name="connsiteY19" fmla="*/ 4786027 h 6858000"/>
              <a:gd name="connsiteX20" fmla="*/ 1030906 w 5507222"/>
              <a:gd name="connsiteY20" fmla="*/ 4506116 h 6858000"/>
              <a:gd name="connsiteX21" fmla="*/ 1030018 w 5507222"/>
              <a:gd name="connsiteY21" fmla="*/ 4503486 h 6858000"/>
              <a:gd name="connsiteX22" fmla="*/ 1023314 w 5507222"/>
              <a:gd name="connsiteY22" fmla="*/ 4492072 h 6858000"/>
              <a:gd name="connsiteX23" fmla="*/ 1023771 w 5507222"/>
              <a:gd name="connsiteY23" fmla="*/ 4495150 h 6858000"/>
              <a:gd name="connsiteX24" fmla="*/ 924880 w 5507222"/>
              <a:gd name="connsiteY24" fmla="*/ 4123413 h 6858000"/>
              <a:gd name="connsiteX25" fmla="*/ 541358 w 5507222"/>
              <a:gd name="connsiteY25" fmla="*/ 3016210 h 6858000"/>
              <a:gd name="connsiteX26" fmla="*/ 26489 w 5507222"/>
              <a:gd name="connsiteY26" fmla="*/ 1198392 h 6858000"/>
              <a:gd name="connsiteX27" fmla="*/ 0 w 5507222"/>
              <a:gd name="connsiteY27" fmla="*/ 932318 h 6858000"/>
              <a:gd name="connsiteX28" fmla="*/ 1406 w 5507222"/>
              <a:gd name="connsiteY28" fmla="*/ 928976 h 6858000"/>
              <a:gd name="connsiteX29" fmla="*/ 1331 w 5507222"/>
              <a:gd name="connsiteY29" fmla="*/ 927221 h 6858000"/>
              <a:gd name="connsiteX30" fmla="*/ 120535 w 5507222"/>
              <a:gd name="connsiteY30" fmla="*/ 691996 h 6858000"/>
              <a:gd name="connsiteX31" fmla="*/ 335979 w 5507222"/>
              <a:gd name="connsiteY31" fmla="*/ 341130 h 6858000"/>
              <a:gd name="connsiteX32" fmla="*/ 588262 w 5507222"/>
              <a:gd name="connsiteY32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76119 w 5507222"/>
              <a:gd name="connsiteY9" fmla="*/ 4737105 h 6858000"/>
              <a:gd name="connsiteX10" fmla="*/ 1024856 w 5507222"/>
              <a:gd name="connsiteY10" fmla="*/ 4502464 h 6858000"/>
              <a:gd name="connsiteX11" fmla="*/ 1023771 w 5507222"/>
              <a:gd name="connsiteY11" fmla="*/ 4495150 h 6858000"/>
              <a:gd name="connsiteX12" fmla="*/ 588262 w 5507222"/>
              <a:gd name="connsiteY12" fmla="*/ 0 h 6858000"/>
              <a:gd name="connsiteX13" fmla="*/ 5507222 w 5507222"/>
              <a:gd name="connsiteY13" fmla="*/ 0 h 6858000"/>
              <a:gd name="connsiteX14" fmla="*/ 5507222 w 5507222"/>
              <a:gd name="connsiteY14" fmla="*/ 6858000 h 6858000"/>
              <a:gd name="connsiteX15" fmla="*/ 2484482 w 5507222"/>
              <a:gd name="connsiteY15" fmla="*/ 6858000 h 6858000"/>
              <a:gd name="connsiteX16" fmla="*/ 2531633 w 5507222"/>
              <a:gd name="connsiteY16" fmla="*/ 6857999 h 6858000"/>
              <a:gd name="connsiteX17" fmla="*/ 1973412 w 5507222"/>
              <a:gd name="connsiteY17" fmla="*/ 5657397 h 6858000"/>
              <a:gd name="connsiteX18" fmla="*/ 1278193 w 5507222"/>
              <a:gd name="connsiteY18" fmla="*/ 4786027 h 6858000"/>
              <a:gd name="connsiteX19" fmla="*/ 1030906 w 5507222"/>
              <a:gd name="connsiteY19" fmla="*/ 4506116 h 6858000"/>
              <a:gd name="connsiteX20" fmla="*/ 1030018 w 5507222"/>
              <a:gd name="connsiteY20" fmla="*/ 4503486 h 6858000"/>
              <a:gd name="connsiteX21" fmla="*/ 1023314 w 5507222"/>
              <a:gd name="connsiteY21" fmla="*/ 4492072 h 6858000"/>
              <a:gd name="connsiteX22" fmla="*/ 1023771 w 5507222"/>
              <a:gd name="connsiteY22" fmla="*/ 4495150 h 6858000"/>
              <a:gd name="connsiteX23" fmla="*/ 924880 w 5507222"/>
              <a:gd name="connsiteY23" fmla="*/ 4123413 h 6858000"/>
              <a:gd name="connsiteX24" fmla="*/ 541358 w 5507222"/>
              <a:gd name="connsiteY24" fmla="*/ 3016210 h 6858000"/>
              <a:gd name="connsiteX25" fmla="*/ 26489 w 5507222"/>
              <a:gd name="connsiteY25" fmla="*/ 1198392 h 6858000"/>
              <a:gd name="connsiteX26" fmla="*/ 0 w 5507222"/>
              <a:gd name="connsiteY26" fmla="*/ 932318 h 6858000"/>
              <a:gd name="connsiteX27" fmla="*/ 1406 w 5507222"/>
              <a:gd name="connsiteY27" fmla="*/ 928976 h 6858000"/>
              <a:gd name="connsiteX28" fmla="*/ 1331 w 5507222"/>
              <a:gd name="connsiteY28" fmla="*/ 927221 h 6858000"/>
              <a:gd name="connsiteX29" fmla="*/ 120535 w 5507222"/>
              <a:gd name="connsiteY29" fmla="*/ 691996 h 6858000"/>
              <a:gd name="connsiteX30" fmla="*/ 335979 w 5507222"/>
              <a:gd name="connsiteY30" fmla="*/ 341130 h 6858000"/>
              <a:gd name="connsiteX31" fmla="*/ 588262 w 5507222"/>
              <a:gd name="connsiteY31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24856 w 5507222"/>
              <a:gd name="connsiteY9" fmla="*/ 4502464 h 6858000"/>
              <a:gd name="connsiteX10" fmla="*/ 1023771 w 5507222"/>
              <a:gd name="connsiteY10" fmla="*/ 4495150 h 6858000"/>
              <a:gd name="connsiteX11" fmla="*/ 588262 w 5507222"/>
              <a:gd name="connsiteY11" fmla="*/ 0 h 6858000"/>
              <a:gd name="connsiteX12" fmla="*/ 5507222 w 5507222"/>
              <a:gd name="connsiteY12" fmla="*/ 0 h 6858000"/>
              <a:gd name="connsiteX13" fmla="*/ 5507222 w 5507222"/>
              <a:gd name="connsiteY13" fmla="*/ 6858000 h 6858000"/>
              <a:gd name="connsiteX14" fmla="*/ 2484482 w 5507222"/>
              <a:gd name="connsiteY14" fmla="*/ 6858000 h 6858000"/>
              <a:gd name="connsiteX15" fmla="*/ 2531633 w 5507222"/>
              <a:gd name="connsiteY15" fmla="*/ 6857999 h 6858000"/>
              <a:gd name="connsiteX16" fmla="*/ 1973412 w 5507222"/>
              <a:gd name="connsiteY16" fmla="*/ 5657397 h 6858000"/>
              <a:gd name="connsiteX17" fmla="*/ 1278193 w 5507222"/>
              <a:gd name="connsiteY17" fmla="*/ 4786027 h 6858000"/>
              <a:gd name="connsiteX18" fmla="*/ 1030906 w 5507222"/>
              <a:gd name="connsiteY18" fmla="*/ 4506116 h 6858000"/>
              <a:gd name="connsiteX19" fmla="*/ 1030018 w 5507222"/>
              <a:gd name="connsiteY19" fmla="*/ 4503486 h 6858000"/>
              <a:gd name="connsiteX20" fmla="*/ 1023314 w 5507222"/>
              <a:gd name="connsiteY20" fmla="*/ 4492072 h 6858000"/>
              <a:gd name="connsiteX21" fmla="*/ 1023771 w 5507222"/>
              <a:gd name="connsiteY21" fmla="*/ 4495150 h 6858000"/>
              <a:gd name="connsiteX22" fmla="*/ 924880 w 5507222"/>
              <a:gd name="connsiteY22" fmla="*/ 4123413 h 6858000"/>
              <a:gd name="connsiteX23" fmla="*/ 541358 w 5507222"/>
              <a:gd name="connsiteY23" fmla="*/ 3016210 h 6858000"/>
              <a:gd name="connsiteX24" fmla="*/ 26489 w 5507222"/>
              <a:gd name="connsiteY24" fmla="*/ 1198392 h 6858000"/>
              <a:gd name="connsiteX25" fmla="*/ 0 w 5507222"/>
              <a:gd name="connsiteY25" fmla="*/ 932318 h 6858000"/>
              <a:gd name="connsiteX26" fmla="*/ 1406 w 5507222"/>
              <a:gd name="connsiteY26" fmla="*/ 928976 h 6858000"/>
              <a:gd name="connsiteX27" fmla="*/ 1331 w 5507222"/>
              <a:gd name="connsiteY27" fmla="*/ 927221 h 6858000"/>
              <a:gd name="connsiteX28" fmla="*/ 120535 w 5507222"/>
              <a:gd name="connsiteY28" fmla="*/ 691996 h 6858000"/>
              <a:gd name="connsiteX29" fmla="*/ 335979 w 5507222"/>
              <a:gd name="connsiteY29" fmla="*/ 341130 h 6858000"/>
              <a:gd name="connsiteX30" fmla="*/ 588262 w 5507222"/>
              <a:gd name="connsiteY30" fmla="*/ 0 h 6858000"/>
              <a:gd name="connsiteX0" fmla="*/ 1025997 w 5507222"/>
              <a:gd name="connsiteY0" fmla="*/ 4500560 h 6858000"/>
              <a:gd name="connsiteX1" fmla="*/ 1030906 w 5507222"/>
              <a:gd name="connsiteY1" fmla="*/ 4506116 h 6858000"/>
              <a:gd name="connsiteX2" fmla="*/ 1039731 w 5507222"/>
              <a:gd name="connsiteY2" fmla="*/ 4532265 h 6858000"/>
              <a:gd name="connsiteX3" fmla="*/ 1038324 w 5507222"/>
              <a:gd name="connsiteY3" fmla="*/ 4540532 h 6858000"/>
              <a:gd name="connsiteX4" fmla="*/ 1027434 w 5507222"/>
              <a:gd name="connsiteY4" fmla="*/ 4507339 h 6858000"/>
              <a:gd name="connsiteX5" fmla="*/ 1025997 w 5507222"/>
              <a:gd name="connsiteY5" fmla="*/ 4500560 h 6858000"/>
              <a:gd name="connsiteX6" fmla="*/ 1023771 w 5507222"/>
              <a:gd name="connsiteY6" fmla="*/ 4495150 h 6858000"/>
              <a:gd name="connsiteX7" fmla="*/ 1025210 w 5507222"/>
              <a:gd name="connsiteY7" fmla="*/ 4500562 h 6858000"/>
              <a:gd name="connsiteX8" fmla="*/ 1027434 w 5507222"/>
              <a:gd name="connsiteY8" fmla="*/ 4507339 h 6858000"/>
              <a:gd name="connsiteX9" fmla="*/ 1024856 w 5507222"/>
              <a:gd name="connsiteY9" fmla="*/ 4502464 h 6858000"/>
              <a:gd name="connsiteX10" fmla="*/ 1023771 w 5507222"/>
              <a:gd name="connsiteY10" fmla="*/ 4495150 h 6858000"/>
              <a:gd name="connsiteX11" fmla="*/ 588262 w 5507222"/>
              <a:gd name="connsiteY11" fmla="*/ 0 h 6858000"/>
              <a:gd name="connsiteX12" fmla="*/ 5507222 w 5507222"/>
              <a:gd name="connsiteY12" fmla="*/ 0 h 6858000"/>
              <a:gd name="connsiteX13" fmla="*/ 5507222 w 5507222"/>
              <a:gd name="connsiteY13" fmla="*/ 6858000 h 6858000"/>
              <a:gd name="connsiteX14" fmla="*/ 2531633 w 5507222"/>
              <a:gd name="connsiteY14" fmla="*/ 6857999 h 6858000"/>
              <a:gd name="connsiteX15" fmla="*/ 1973412 w 5507222"/>
              <a:gd name="connsiteY15" fmla="*/ 5657397 h 6858000"/>
              <a:gd name="connsiteX16" fmla="*/ 1278193 w 5507222"/>
              <a:gd name="connsiteY16" fmla="*/ 4786027 h 6858000"/>
              <a:gd name="connsiteX17" fmla="*/ 1030906 w 5507222"/>
              <a:gd name="connsiteY17" fmla="*/ 4506116 h 6858000"/>
              <a:gd name="connsiteX18" fmla="*/ 1030018 w 5507222"/>
              <a:gd name="connsiteY18" fmla="*/ 4503486 h 6858000"/>
              <a:gd name="connsiteX19" fmla="*/ 1023314 w 5507222"/>
              <a:gd name="connsiteY19" fmla="*/ 4492072 h 6858000"/>
              <a:gd name="connsiteX20" fmla="*/ 1023771 w 5507222"/>
              <a:gd name="connsiteY20" fmla="*/ 4495150 h 6858000"/>
              <a:gd name="connsiteX21" fmla="*/ 924880 w 5507222"/>
              <a:gd name="connsiteY21" fmla="*/ 4123413 h 6858000"/>
              <a:gd name="connsiteX22" fmla="*/ 541358 w 5507222"/>
              <a:gd name="connsiteY22" fmla="*/ 3016210 h 6858000"/>
              <a:gd name="connsiteX23" fmla="*/ 26489 w 5507222"/>
              <a:gd name="connsiteY23" fmla="*/ 1198392 h 6858000"/>
              <a:gd name="connsiteX24" fmla="*/ 0 w 5507222"/>
              <a:gd name="connsiteY24" fmla="*/ 932318 h 6858000"/>
              <a:gd name="connsiteX25" fmla="*/ 1406 w 5507222"/>
              <a:gd name="connsiteY25" fmla="*/ 928976 h 6858000"/>
              <a:gd name="connsiteX26" fmla="*/ 1331 w 5507222"/>
              <a:gd name="connsiteY26" fmla="*/ 927221 h 6858000"/>
              <a:gd name="connsiteX27" fmla="*/ 120535 w 5507222"/>
              <a:gd name="connsiteY27" fmla="*/ 691996 h 6858000"/>
              <a:gd name="connsiteX28" fmla="*/ 335979 w 5507222"/>
              <a:gd name="connsiteY28" fmla="*/ 341130 h 6858000"/>
              <a:gd name="connsiteX29" fmla="*/ 588262 w 550722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07222" h="6858000">
                <a:moveTo>
                  <a:pt x="1025997" y="4500560"/>
                </a:moveTo>
                <a:lnTo>
                  <a:pt x="1030906" y="4506116"/>
                </a:lnTo>
                <a:lnTo>
                  <a:pt x="1039731" y="4532265"/>
                </a:lnTo>
                <a:cubicBezTo>
                  <a:pt x="1055346" y="4580974"/>
                  <a:pt x="1071887" y="4641730"/>
                  <a:pt x="1038324" y="4540532"/>
                </a:cubicBezTo>
                <a:lnTo>
                  <a:pt x="1027434" y="4507339"/>
                </a:lnTo>
                <a:lnTo>
                  <a:pt x="1025997" y="4500560"/>
                </a:lnTo>
                <a:close/>
                <a:moveTo>
                  <a:pt x="1023771" y="4495150"/>
                </a:moveTo>
                <a:lnTo>
                  <a:pt x="1025210" y="4500562"/>
                </a:lnTo>
                <a:lnTo>
                  <a:pt x="1027434" y="4507339"/>
                </a:lnTo>
                <a:lnTo>
                  <a:pt x="1024856" y="4502464"/>
                </a:lnTo>
                <a:lnTo>
                  <a:pt x="1023771" y="4495150"/>
                </a:lnTo>
                <a:close/>
                <a:moveTo>
                  <a:pt x="588262" y="0"/>
                </a:moveTo>
                <a:lnTo>
                  <a:pt x="5507222" y="0"/>
                </a:lnTo>
                <a:lnTo>
                  <a:pt x="5507222" y="6858000"/>
                </a:lnTo>
                <a:lnTo>
                  <a:pt x="2531633" y="6857999"/>
                </a:lnTo>
                <a:cubicBezTo>
                  <a:pt x="2420204" y="6446956"/>
                  <a:pt x="2234489" y="6043600"/>
                  <a:pt x="1973412" y="5657397"/>
                </a:cubicBezTo>
                <a:cubicBezTo>
                  <a:pt x="1771952" y="5360204"/>
                  <a:pt x="1529009" y="5071993"/>
                  <a:pt x="1278193" y="4786027"/>
                </a:cubicBezTo>
                <a:lnTo>
                  <a:pt x="1030906" y="4506116"/>
                </a:lnTo>
                <a:lnTo>
                  <a:pt x="1030018" y="4503486"/>
                </a:lnTo>
                <a:cubicBezTo>
                  <a:pt x="1025790" y="4491899"/>
                  <a:pt x="1022926" y="4485946"/>
                  <a:pt x="1023314" y="4492072"/>
                </a:cubicBezTo>
                <a:cubicBezTo>
                  <a:pt x="1023466" y="4493098"/>
                  <a:pt x="1023619" y="4494124"/>
                  <a:pt x="1023771" y="4495150"/>
                </a:cubicBezTo>
                <a:lnTo>
                  <a:pt x="924880" y="4123413"/>
                </a:lnTo>
                <a:cubicBezTo>
                  <a:pt x="814334" y="3748533"/>
                  <a:pt x="676481" y="3380213"/>
                  <a:pt x="541358" y="3016210"/>
                </a:cubicBezTo>
                <a:cubicBezTo>
                  <a:pt x="323773" y="2427769"/>
                  <a:pt x="108666" y="1821697"/>
                  <a:pt x="26489" y="1198392"/>
                </a:cubicBezTo>
                <a:lnTo>
                  <a:pt x="0" y="932318"/>
                </a:lnTo>
                <a:lnTo>
                  <a:pt x="1406" y="928976"/>
                </a:lnTo>
                <a:lnTo>
                  <a:pt x="1331" y="927221"/>
                </a:lnTo>
                <a:lnTo>
                  <a:pt x="120535" y="691996"/>
                </a:lnTo>
                <a:cubicBezTo>
                  <a:pt x="185660" y="573668"/>
                  <a:pt x="257749" y="456587"/>
                  <a:pt x="335979" y="341130"/>
                </a:cubicBezTo>
                <a:lnTo>
                  <a:pt x="588262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ja-JP" altLang="en-US"/>
              <a:t>アイコンをクリックして図を追加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FE4D-F520-4D87-B970-E7823F6B03A3}"/>
              </a:ext>
            </a:extLst>
          </p:cNvPr>
          <p:cNvGrpSpPr/>
          <p:nvPr userDrawn="1"/>
        </p:nvGrpSpPr>
        <p:grpSpPr>
          <a:xfrm>
            <a:off x="0" y="0"/>
            <a:ext cx="6168411" cy="6858000"/>
            <a:chOff x="0" y="0"/>
            <a:chExt cx="6168411" cy="6858000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E6B5A470-7077-4C64-806E-4F15ED376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112" y="4500561"/>
              <a:ext cx="1606299" cy="2357439"/>
            </a:xfrm>
            <a:custGeom>
              <a:avLst/>
              <a:gdLst>
                <a:gd name="T0" fmla="*/ 187 w 2984"/>
                <a:gd name="T1" fmla="*/ 0 h 3986"/>
                <a:gd name="T2" fmla="*/ 422 w 2984"/>
                <a:gd name="T3" fmla="*/ 1621 h 3986"/>
                <a:gd name="T4" fmla="*/ 0 w 2984"/>
                <a:gd name="T5" fmla="*/ 3986 h 3986"/>
                <a:gd name="T6" fmla="*/ 2984 w 2984"/>
                <a:gd name="T7" fmla="*/ 3986 h 3986"/>
                <a:gd name="T8" fmla="*/ 1947 w 2984"/>
                <a:gd name="T9" fmla="*/ 1956 h 3986"/>
                <a:gd name="T10" fmla="*/ 187 w 2984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4" h="3986">
                  <a:moveTo>
                    <a:pt x="187" y="0"/>
                  </a:moveTo>
                  <a:cubicBezTo>
                    <a:pt x="324" y="531"/>
                    <a:pt x="412" y="1071"/>
                    <a:pt x="422" y="1621"/>
                  </a:cubicBezTo>
                  <a:cubicBezTo>
                    <a:pt x="435" y="2440"/>
                    <a:pt x="274" y="3227"/>
                    <a:pt x="0" y="3986"/>
                  </a:cubicBezTo>
                  <a:lnTo>
                    <a:pt x="2984" y="3986"/>
                  </a:lnTo>
                  <a:cubicBezTo>
                    <a:pt x="2777" y="3291"/>
                    <a:pt x="2432" y="2609"/>
                    <a:pt x="1947" y="1956"/>
                  </a:cubicBezTo>
                  <a:cubicBezTo>
                    <a:pt x="1448" y="1286"/>
                    <a:pt x="812" y="643"/>
                    <a:pt x="187" y="0"/>
                  </a:cubicBezTo>
                </a:path>
              </a:pathLst>
            </a:custGeom>
            <a:gradFill>
              <a:gsLst>
                <a:gs pos="0">
                  <a:srgbClr val="FF70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86E86F0-8811-400C-819D-68216798C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6241" y="930207"/>
              <a:ext cx="1385747" cy="3570356"/>
            </a:xfrm>
            <a:custGeom>
              <a:avLst/>
              <a:gdLst>
                <a:gd name="T0" fmla="*/ 337 w 2569"/>
                <a:gd name="T1" fmla="*/ 3011 h 6047"/>
                <a:gd name="T2" fmla="*/ 2569 w 2569"/>
                <a:gd name="T3" fmla="*/ 6047 h 6047"/>
                <a:gd name="T4" fmla="*/ 1672 w 2569"/>
                <a:gd name="T5" fmla="*/ 3533 h 6047"/>
                <a:gd name="T6" fmla="*/ 668 w 2569"/>
                <a:gd name="T7" fmla="*/ 0 h 6047"/>
                <a:gd name="T8" fmla="*/ 337 w 2569"/>
                <a:gd name="T9" fmla="*/ 3011 h 6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9" h="6047">
                  <a:moveTo>
                    <a:pt x="337" y="3011"/>
                  </a:moveTo>
                  <a:cubicBezTo>
                    <a:pt x="701" y="4092"/>
                    <a:pt x="1621" y="5071"/>
                    <a:pt x="2569" y="6047"/>
                  </a:cubicBezTo>
                  <a:cubicBezTo>
                    <a:pt x="2349" y="5190"/>
                    <a:pt x="2006" y="4355"/>
                    <a:pt x="1672" y="3533"/>
                  </a:cubicBezTo>
                  <a:cubicBezTo>
                    <a:pt x="1211" y="2394"/>
                    <a:pt x="756" y="1216"/>
                    <a:pt x="668" y="0"/>
                  </a:cubicBezTo>
                  <a:cubicBezTo>
                    <a:pt x="169" y="984"/>
                    <a:pt x="0" y="2011"/>
                    <a:pt x="337" y="3011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06A8083-D9C5-4BF1-911D-F8CFB14514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5040" y="4500561"/>
              <a:ext cx="1610462" cy="2357439"/>
            </a:xfrm>
            <a:custGeom>
              <a:avLst/>
              <a:gdLst>
                <a:gd name="T0" fmla="*/ 188 w 2985"/>
                <a:gd name="T1" fmla="*/ 0 h 3986"/>
                <a:gd name="T2" fmla="*/ 422 w 2985"/>
                <a:gd name="T3" fmla="*/ 1621 h 3986"/>
                <a:gd name="T4" fmla="*/ 0 w 2985"/>
                <a:gd name="T5" fmla="*/ 3986 h 3986"/>
                <a:gd name="T6" fmla="*/ 2985 w 2985"/>
                <a:gd name="T7" fmla="*/ 3986 h 3986"/>
                <a:gd name="T8" fmla="*/ 1947 w 2985"/>
                <a:gd name="T9" fmla="*/ 1956 h 3986"/>
                <a:gd name="T10" fmla="*/ 188 w 2985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3986">
                  <a:moveTo>
                    <a:pt x="188" y="0"/>
                  </a:moveTo>
                  <a:cubicBezTo>
                    <a:pt x="324" y="531"/>
                    <a:pt x="413" y="1071"/>
                    <a:pt x="422" y="1621"/>
                  </a:cubicBezTo>
                  <a:cubicBezTo>
                    <a:pt x="436" y="2440"/>
                    <a:pt x="275" y="3227"/>
                    <a:pt x="0" y="3986"/>
                  </a:cubicBezTo>
                  <a:lnTo>
                    <a:pt x="2985" y="3986"/>
                  </a:lnTo>
                  <a:cubicBezTo>
                    <a:pt x="2777" y="3291"/>
                    <a:pt x="2433" y="2609"/>
                    <a:pt x="1947" y="1956"/>
                  </a:cubicBezTo>
                  <a:cubicBezTo>
                    <a:pt x="1449" y="1286"/>
                    <a:pt x="812" y="643"/>
                    <a:pt x="188" y="0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2BC936-28FD-40E4-A1F9-2FE9B6622E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4788545" cy="6858000"/>
            </a:xfrm>
            <a:custGeom>
              <a:avLst/>
              <a:gdLst>
                <a:gd name="connsiteX0" fmla="*/ 0 w 4788545"/>
                <a:gd name="connsiteY0" fmla="*/ 0 h 6858000"/>
                <a:gd name="connsiteX1" fmla="*/ 2148503 w 4788545"/>
                <a:gd name="connsiteY1" fmla="*/ 0 h 6858000"/>
                <a:gd name="connsiteX2" fmla="*/ 2640043 w 4788545"/>
                <a:gd name="connsiteY2" fmla="*/ 0 h 6858000"/>
                <a:gd name="connsiteX3" fmla="*/ 2830623 w 4788545"/>
                <a:gd name="connsiteY3" fmla="*/ 0 h 6858000"/>
                <a:gd name="connsiteX4" fmla="*/ 3055690 w 4788545"/>
                <a:gd name="connsiteY4" fmla="*/ 0 h 6858000"/>
                <a:gd name="connsiteX5" fmla="*/ 3708173 w 4788545"/>
                <a:gd name="connsiteY5" fmla="*/ 0 h 6858000"/>
                <a:gd name="connsiteX6" fmla="*/ 3631724 w 4788545"/>
                <a:gd name="connsiteY6" fmla="*/ 560223 h 6858000"/>
                <a:gd name="connsiteX7" fmla="*/ 3638184 w 4788545"/>
                <a:gd name="connsiteY7" fmla="*/ 928977 h 6858000"/>
                <a:gd name="connsiteX8" fmla="*/ 3459982 w 4788545"/>
                <a:gd name="connsiteY8" fmla="*/ 2708334 h 6858000"/>
                <a:gd name="connsiteX9" fmla="*/ 4661634 w 4788545"/>
                <a:gd name="connsiteY9" fmla="*/ 4502465 h 6858000"/>
                <a:gd name="connsiteX10" fmla="*/ 4788152 w 4788545"/>
                <a:gd name="connsiteY10" fmla="*/ 5460398 h 6858000"/>
                <a:gd name="connsiteX11" fmla="*/ 4560958 w 4788545"/>
                <a:gd name="connsiteY11" fmla="*/ 6858000 h 6858000"/>
                <a:gd name="connsiteX12" fmla="*/ 3055690 w 4788545"/>
                <a:gd name="connsiteY12" fmla="*/ 6858000 h 6858000"/>
                <a:gd name="connsiteX13" fmla="*/ 2830623 w 4788545"/>
                <a:gd name="connsiteY13" fmla="*/ 6858000 h 6858000"/>
                <a:gd name="connsiteX14" fmla="*/ 2640043 w 4788545"/>
                <a:gd name="connsiteY14" fmla="*/ 6858000 h 6858000"/>
                <a:gd name="connsiteX15" fmla="*/ 2148503 w 4788545"/>
                <a:gd name="connsiteY15" fmla="*/ 6858000 h 6858000"/>
                <a:gd name="connsiteX16" fmla="*/ 0 w 4788545"/>
                <a:gd name="connsiteY1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88545" h="6858000">
                  <a:moveTo>
                    <a:pt x="0" y="0"/>
                  </a:moveTo>
                  <a:lnTo>
                    <a:pt x="2148503" y="0"/>
                  </a:lnTo>
                  <a:lnTo>
                    <a:pt x="2640043" y="0"/>
                  </a:lnTo>
                  <a:lnTo>
                    <a:pt x="2830623" y="0"/>
                  </a:lnTo>
                  <a:lnTo>
                    <a:pt x="3055690" y="0"/>
                  </a:lnTo>
                  <a:lnTo>
                    <a:pt x="3708173" y="0"/>
                  </a:lnTo>
                  <a:cubicBezTo>
                    <a:pt x="3664026" y="183786"/>
                    <a:pt x="3638184" y="372891"/>
                    <a:pt x="3631724" y="560223"/>
                  </a:cubicBezTo>
                  <a:cubicBezTo>
                    <a:pt x="3627416" y="683732"/>
                    <a:pt x="3630108" y="806650"/>
                    <a:pt x="3638184" y="928977"/>
                  </a:cubicBezTo>
                  <a:cubicBezTo>
                    <a:pt x="3369535" y="1510474"/>
                    <a:pt x="3278550" y="2117382"/>
                    <a:pt x="3459982" y="2708334"/>
                  </a:cubicBezTo>
                  <a:cubicBezTo>
                    <a:pt x="3655951" y="3347153"/>
                    <a:pt x="4151255" y="3925695"/>
                    <a:pt x="4661634" y="4502465"/>
                  </a:cubicBezTo>
                  <a:cubicBezTo>
                    <a:pt x="4735391" y="4816260"/>
                    <a:pt x="4782768" y="5135375"/>
                    <a:pt x="4788152" y="5460398"/>
                  </a:cubicBezTo>
                  <a:cubicBezTo>
                    <a:pt x="4795150" y="5944388"/>
                    <a:pt x="4708472" y="6409468"/>
                    <a:pt x="4560958" y="6858000"/>
                  </a:cubicBezTo>
                  <a:lnTo>
                    <a:pt x="3055690" y="6858000"/>
                  </a:lnTo>
                  <a:lnTo>
                    <a:pt x="2830623" y="6858000"/>
                  </a:lnTo>
                  <a:lnTo>
                    <a:pt x="2640043" y="6858000"/>
                  </a:lnTo>
                  <a:lnTo>
                    <a:pt x="214850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82B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AEDC12DA-F777-49C2-A61F-B143C8F368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5799" y="0"/>
              <a:ext cx="599241" cy="930207"/>
            </a:xfrm>
            <a:custGeom>
              <a:avLst/>
              <a:gdLst>
                <a:gd name="T0" fmla="*/ 20 w 1110"/>
                <a:gd name="T1" fmla="*/ 1572 h 1572"/>
                <a:gd name="T2" fmla="*/ 1110 w 1110"/>
                <a:gd name="T3" fmla="*/ 0 h 1572"/>
                <a:gd name="T4" fmla="*/ 150 w 1110"/>
                <a:gd name="T5" fmla="*/ 0 h 1572"/>
                <a:gd name="T6" fmla="*/ 8 w 1110"/>
                <a:gd name="T7" fmla="*/ 948 h 1572"/>
                <a:gd name="T8" fmla="*/ 20 w 1110"/>
                <a:gd name="T9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572">
                  <a:moveTo>
                    <a:pt x="20" y="1572"/>
                  </a:moveTo>
                  <a:cubicBezTo>
                    <a:pt x="294" y="1032"/>
                    <a:pt x="667" y="504"/>
                    <a:pt x="1110" y="0"/>
                  </a:cubicBezTo>
                  <a:lnTo>
                    <a:pt x="150" y="0"/>
                  </a:lnTo>
                  <a:cubicBezTo>
                    <a:pt x="68" y="311"/>
                    <a:pt x="20" y="631"/>
                    <a:pt x="8" y="948"/>
                  </a:cubicBezTo>
                  <a:cubicBezTo>
                    <a:pt x="0" y="1157"/>
                    <a:pt x="5" y="1365"/>
                    <a:pt x="20" y="1572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E052D6-66FC-4268-A6C3-F7A5DDCC0F5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64320" y="1193005"/>
            <a:ext cx="315174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7EB8-4C71-42A2-BA62-9E2BB59E3D0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64320" y="3672680"/>
            <a:ext cx="315174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5D584-5761-4CBA-B895-EF1D20A6E4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28650" y="6356351"/>
            <a:ext cx="89013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BA56-F224-48F7-86DD-DA7A08EE904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628775" y="6356351"/>
            <a:ext cx="2806292" cy="365125"/>
          </a:xfrm>
        </p:spPr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81F5F-0A37-4D72-846B-6CAB9411F7A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5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4E15-8997-4B6C-A126-C2EC56A3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365126"/>
            <a:ext cx="58293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4D20-7947-426C-9790-3C1E30EE5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050" y="1825625"/>
            <a:ext cx="58293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BA331-8423-4DB7-B4B5-18BF81445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1610-9BF8-4C16-9F39-D8D26718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5003-AA53-433A-A581-1C01FE0D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4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F2B04-0488-4236-B5A2-E1E5CEDD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31EE-31A9-4A13-BFD5-7288C7CED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6DC7F-8A58-435D-A96E-B950F6B5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42021-B761-449C-B7A0-4A138E3D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4AB43-8227-4152-8878-7DC3A742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8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482E-2795-4669-84DE-3C3991B8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C4DC3-3987-4655-ACFE-80191DFDA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10B7B-8C4C-4DD8-8605-AE7DD6899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0A180-F009-4E35-876C-B6C31E15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70380-AC22-477B-9C87-F50EC5B4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00AE6-766E-4DF0-923A-00FE1D4B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4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FED8-2232-4F24-8E36-2420AC1B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E56AD-0583-4D45-AB53-ADA0237F5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CDCCE-BBC8-45F4-A179-32557C29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11662-BB76-49C9-A1BF-6B408D1CF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CECAA-FD71-49D3-8558-140577D1A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C2ED4-9795-4873-8D51-452C42CC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95AE3-E664-4663-9190-5637CDEA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F510F-66F0-43C7-A82D-D246258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91CF3C-0F9B-497E-9370-95E5DDD43A2A}"/>
              </a:ext>
            </a:extLst>
          </p:cNvPr>
          <p:cNvSpPr/>
          <p:nvPr userDrawn="1"/>
        </p:nvSpPr>
        <p:spPr>
          <a:xfrm>
            <a:off x="-1" y="6383958"/>
            <a:ext cx="9143999" cy="468000"/>
          </a:xfrm>
          <a:prstGeom prst="rect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対角を切り取る 10">
            <a:extLst>
              <a:ext uri="{FF2B5EF4-FFF2-40B4-BE49-F238E27FC236}">
                <a16:creationId xmlns:a16="http://schemas.microsoft.com/office/drawing/2014/main" id="{179B9560-0C33-4E86-9B91-35662660B13D}"/>
              </a:ext>
            </a:extLst>
          </p:cNvPr>
          <p:cNvSpPr/>
          <p:nvPr userDrawn="1"/>
        </p:nvSpPr>
        <p:spPr>
          <a:xfrm>
            <a:off x="-2" y="6432860"/>
            <a:ext cx="9143999" cy="419098"/>
          </a:xfrm>
          <a:prstGeom prst="snip2Diag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F2870FC-01A5-48B7-BBED-4857811A8F0C}"/>
              </a:ext>
            </a:extLst>
          </p:cNvPr>
          <p:cNvSpPr/>
          <p:nvPr userDrawn="1"/>
        </p:nvSpPr>
        <p:spPr>
          <a:xfrm>
            <a:off x="0" y="0"/>
            <a:ext cx="9143999" cy="794081"/>
          </a:xfrm>
          <a:prstGeom prst="rect">
            <a:avLst/>
          </a:prstGeom>
          <a:solidFill>
            <a:srgbClr val="FCA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58A9DA-D35D-424B-97E7-FA9A0D43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5B7591-BD31-46D1-9C0F-C04E16FC4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438898"/>
            <a:ext cx="4572001" cy="419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ja-JP" dirty="0"/>
              <a:t>DEM simulation for suction filling</a:t>
            </a:r>
          </a:p>
          <a:p>
            <a:r>
              <a:rPr kumimoji="1" lang="en-US" altLang="ja-JP" dirty="0"/>
              <a:t>Kosei Yoshida, Yuki Mori, Kazuya </a:t>
            </a:r>
            <a:r>
              <a:rPr kumimoji="1" lang="en-US" altLang="ja-JP" dirty="0" err="1"/>
              <a:t>Takabatake</a:t>
            </a:r>
            <a:r>
              <a:rPr kumimoji="1" lang="en-US" altLang="ja-JP" dirty="0"/>
              <a:t>, Mikio Sakai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A261C2-89BC-41E7-A2E1-DC3E90F43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0858" y="6438894"/>
            <a:ext cx="408842" cy="419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D7928209-5893-4868-A69F-B35884E0F43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四角形: 対角を切り取る 6">
            <a:extLst>
              <a:ext uri="{FF2B5EF4-FFF2-40B4-BE49-F238E27FC236}">
                <a16:creationId xmlns:a16="http://schemas.microsoft.com/office/drawing/2014/main" id="{694FE0D2-E60F-49FA-87D8-F0B2B3AA804B}"/>
              </a:ext>
            </a:extLst>
          </p:cNvPr>
          <p:cNvSpPr/>
          <p:nvPr userDrawn="1"/>
        </p:nvSpPr>
        <p:spPr>
          <a:xfrm>
            <a:off x="0" y="0"/>
            <a:ext cx="9143999" cy="739140"/>
          </a:xfrm>
          <a:prstGeom prst="snip2Diag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0BBD34F-C50F-4A3C-A606-A1352097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"/>
            <a:ext cx="9144000" cy="7391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0B9E42-2DE2-4D90-BE8D-7E2BAF214C59}"/>
              </a:ext>
            </a:extLst>
          </p:cNvPr>
          <p:cNvSpPr/>
          <p:nvPr userDrawn="1"/>
        </p:nvSpPr>
        <p:spPr>
          <a:xfrm>
            <a:off x="8963025" y="0"/>
            <a:ext cx="180975" cy="285750"/>
          </a:xfrm>
          <a:prstGeom prst="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CA0345D-B179-43CC-A2BD-5D96D338B0B7}"/>
              </a:ext>
            </a:extLst>
          </p:cNvPr>
          <p:cNvSpPr/>
          <p:nvPr userDrawn="1"/>
        </p:nvSpPr>
        <p:spPr>
          <a:xfrm>
            <a:off x="0" y="6566208"/>
            <a:ext cx="66675" cy="285750"/>
          </a:xfrm>
          <a:prstGeom prst="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56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7471B8E-EAA8-4932-B671-99F55B819676}"/>
              </a:ext>
            </a:extLst>
          </p:cNvPr>
          <p:cNvGrpSpPr/>
          <p:nvPr userDrawn="1"/>
        </p:nvGrpSpPr>
        <p:grpSpPr>
          <a:xfrm>
            <a:off x="0" y="0"/>
            <a:ext cx="4019909" cy="6858000"/>
            <a:chOff x="-1" y="0"/>
            <a:chExt cx="3884023" cy="6858000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7B2DD0-71EA-41B1-AD93-01A9D479B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32021" y="4500561"/>
              <a:ext cx="1552001" cy="2357439"/>
            </a:xfrm>
            <a:custGeom>
              <a:avLst/>
              <a:gdLst>
                <a:gd name="T0" fmla="*/ 187 w 2984"/>
                <a:gd name="T1" fmla="*/ 0 h 3986"/>
                <a:gd name="T2" fmla="*/ 422 w 2984"/>
                <a:gd name="T3" fmla="*/ 1621 h 3986"/>
                <a:gd name="T4" fmla="*/ 0 w 2984"/>
                <a:gd name="T5" fmla="*/ 3986 h 3986"/>
                <a:gd name="T6" fmla="*/ 2984 w 2984"/>
                <a:gd name="T7" fmla="*/ 3986 h 3986"/>
                <a:gd name="T8" fmla="*/ 1947 w 2984"/>
                <a:gd name="T9" fmla="*/ 1956 h 3986"/>
                <a:gd name="T10" fmla="*/ 187 w 2984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4" h="3986">
                  <a:moveTo>
                    <a:pt x="187" y="0"/>
                  </a:moveTo>
                  <a:cubicBezTo>
                    <a:pt x="324" y="531"/>
                    <a:pt x="412" y="1071"/>
                    <a:pt x="422" y="1621"/>
                  </a:cubicBezTo>
                  <a:cubicBezTo>
                    <a:pt x="435" y="2440"/>
                    <a:pt x="274" y="3227"/>
                    <a:pt x="0" y="3986"/>
                  </a:cubicBezTo>
                  <a:lnTo>
                    <a:pt x="2984" y="3986"/>
                  </a:lnTo>
                  <a:cubicBezTo>
                    <a:pt x="2777" y="3291"/>
                    <a:pt x="2432" y="2609"/>
                    <a:pt x="1947" y="1956"/>
                  </a:cubicBezTo>
                  <a:cubicBezTo>
                    <a:pt x="1448" y="1286"/>
                    <a:pt x="812" y="643"/>
                    <a:pt x="187" y="0"/>
                  </a:cubicBezTo>
                </a:path>
              </a:pathLst>
            </a:custGeom>
            <a:gradFill>
              <a:gsLst>
                <a:gs pos="0">
                  <a:srgbClr val="FF70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06554E4-96D5-492F-9571-6E9E024EB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617" y="930207"/>
              <a:ext cx="1338904" cy="3570356"/>
            </a:xfrm>
            <a:custGeom>
              <a:avLst/>
              <a:gdLst>
                <a:gd name="T0" fmla="*/ 337 w 2569"/>
                <a:gd name="T1" fmla="*/ 3011 h 6047"/>
                <a:gd name="T2" fmla="*/ 2569 w 2569"/>
                <a:gd name="T3" fmla="*/ 6047 h 6047"/>
                <a:gd name="T4" fmla="*/ 1672 w 2569"/>
                <a:gd name="T5" fmla="*/ 3533 h 6047"/>
                <a:gd name="T6" fmla="*/ 668 w 2569"/>
                <a:gd name="T7" fmla="*/ 0 h 6047"/>
                <a:gd name="T8" fmla="*/ 337 w 2569"/>
                <a:gd name="T9" fmla="*/ 3011 h 6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9" h="6047">
                  <a:moveTo>
                    <a:pt x="337" y="3011"/>
                  </a:moveTo>
                  <a:cubicBezTo>
                    <a:pt x="701" y="4092"/>
                    <a:pt x="1621" y="5071"/>
                    <a:pt x="2569" y="6047"/>
                  </a:cubicBezTo>
                  <a:cubicBezTo>
                    <a:pt x="2349" y="5190"/>
                    <a:pt x="2006" y="4355"/>
                    <a:pt x="1672" y="3533"/>
                  </a:cubicBezTo>
                  <a:cubicBezTo>
                    <a:pt x="1211" y="2394"/>
                    <a:pt x="756" y="1216"/>
                    <a:pt x="668" y="0"/>
                  </a:cubicBezTo>
                  <a:cubicBezTo>
                    <a:pt x="169" y="984"/>
                    <a:pt x="0" y="2011"/>
                    <a:pt x="337" y="3011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1FC1D54-1A14-4DFA-BFBC-72E0FAE42C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06343" y="4500561"/>
              <a:ext cx="1556023" cy="2357439"/>
            </a:xfrm>
            <a:custGeom>
              <a:avLst/>
              <a:gdLst>
                <a:gd name="T0" fmla="*/ 188 w 2985"/>
                <a:gd name="T1" fmla="*/ 0 h 3986"/>
                <a:gd name="T2" fmla="*/ 422 w 2985"/>
                <a:gd name="T3" fmla="*/ 1621 h 3986"/>
                <a:gd name="T4" fmla="*/ 0 w 2985"/>
                <a:gd name="T5" fmla="*/ 3986 h 3986"/>
                <a:gd name="T6" fmla="*/ 2985 w 2985"/>
                <a:gd name="T7" fmla="*/ 3986 h 3986"/>
                <a:gd name="T8" fmla="*/ 1947 w 2985"/>
                <a:gd name="T9" fmla="*/ 1956 h 3986"/>
                <a:gd name="T10" fmla="*/ 188 w 2985"/>
                <a:gd name="T11" fmla="*/ 0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3986">
                  <a:moveTo>
                    <a:pt x="188" y="0"/>
                  </a:moveTo>
                  <a:cubicBezTo>
                    <a:pt x="324" y="531"/>
                    <a:pt x="413" y="1071"/>
                    <a:pt x="422" y="1621"/>
                  </a:cubicBezTo>
                  <a:cubicBezTo>
                    <a:pt x="436" y="2440"/>
                    <a:pt x="275" y="3227"/>
                    <a:pt x="0" y="3986"/>
                  </a:cubicBezTo>
                  <a:lnTo>
                    <a:pt x="2985" y="3986"/>
                  </a:lnTo>
                  <a:cubicBezTo>
                    <a:pt x="2777" y="3291"/>
                    <a:pt x="2433" y="2609"/>
                    <a:pt x="1947" y="1956"/>
                  </a:cubicBezTo>
                  <a:cubicBezTo>
                    <a:pt x="1449" y="1286"/>
                    <a:pt x="812" y="643"/>
                    <a:pt x="188" y="0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D199F7-F65A-4FFD-A84B-C6154693CC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" y="0"/>
              <a:ext cx="2550801" cy="6858000"/>
            </a:xfrm>
            <a:custGeom>
              <a:avLst/>
              <a:gdLst>
                <a:gd name="connsiteX0" fmla="*/ 1 w 2550801"/>
                <a:gd name="connsiteY0" fmla="*/ 0 h 6858000"/>
                <a:gd name="connsiteX1" fmla="*/ 659063 w 2550801"/>
                <a:gd name="connsiteY1" fmla="*/ 0 h 6858000"/>
                <a:gd name="connsiteX2" fmla="*/ 876522 w 2550801"/>
                <a:gd name="connsiteY2" fmla="*/ 0 h 6858000"/>
                <a:gd name="connsiteX3" fmla="*/ 1506949 w 2550801"/>
                <a:gd name="connsiteY3" fmla="*/ 0 h 6858000"/>
                <a:gd name="connsiteX4" fmla="*/ 1433084 w 2550801"/>
                <a:gd name="connsiteY4" fmla="*/ 560223 h 6858000"/>
                <a:gd name="connsiteX5" fmla="*/ 1439326 w 2550801"/>
                <a:gd name="connsiteY5" fmla="*/ 928977 h 6858000"/>
                <a:gd name="connsiteX6" fmla="*/ 1267148 w 2550801"/>
                <a:gd name="connsiteY6" fmla="*/ 2708334 h 6858000"/>
                <a:gd name="connsiteX7" fmla="*/ 2428180 w 2550801"/>
                <a:gd name="connsiteY7" fmla="*/ 4502465 h 6858000"/>
                <a:gd name="connsiteX8" fmla="*/ 2550421 w 2550801"/>
                <a:gd name="connsiteY8" fmla="*/ 5460398 h 6858000"/>
                <a:gd name="connsiteX9" fmla="*/ 2330907 w 2550801"/>
                <a:gd name="connsiteY9" fmla="*/ 6858000 h 6858000"/>
                <a:gd name="connsiteX10" fmla="*/ 876522 w 2550801"/>
                <a:gd name="connsiteY10" fmla="*/ 6858000 h 6858000"/>
                <a:gd name="connsiteX11" fmla="*/ 659063 w 2550801"/>
                <a:gd name="connsiteY11" fmla="*/ 6858000 h 6858000"/>
                <a:gd name="connsiteX12" fmla="*/ 1 w 2550801"/>
                <a:gd name="connsiteY12" fmla="*/ 6858000 h 6858000"/>
                <a:gd name="connsiteX13" fmla="*/ 1 w 2550801"/>
                <a:gd name="connsiteY13" fmla="*/ 6108684 h 6858000"/>
                <a:gd name="connsiteX14" fmla="*/ 0 w 2550801"/>
                <a:gd name="connsiteY14" fmla="*/ 6108673 h 6858000"/>
                <a:gd name="connsiteX15" fmla="*/ 0 w 2550801"/>
                <a:gd name="connsiteY15" fmla="*/ 749328 h 6858000"/>
                <a:gd name="connsiteX16" fmla="*/ 1 w 2550801"/>
                <a:gd name="connsiteY16" fmla="*/ 74931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0801" h="6858000">
                  <a:moveTo>
                    <a:pt x="1" y="0"/>
                  </a:moveTo>
                  <a:lnTo>
                    <a:pt x="659063" y="0"/>
                  </a:lnTo>
                  <a:lnTo>
                    <a:pt x="876522" y="0"/>
                  </a:lnTo>
                  <a:lnTo>
                    <a:pt x="1506949" y="0"/>
                  </a:lnTo>
                  <a:cubicBezTo>
                    <a:pt x="1464294" y="183786"/>
                    <a:pt x="1439326" y="372891"/>
                    <a:pt x="1433084" y="560223"/>
                  </a:cubicBezTo>
                  <a:cubicBezTo>
                    <a:pt x="1428922" y="683732"/>
                    <a:pt x="1431523" y="806650"/>
                    <a:pt x="1439326" y="928977"/>
                  </a:cubicBezTo>
                  <a:cubicBezTo>
                    <a:pt x="1179758" y="1510474"/>
                    <a:pt x="1091849" y="2117382"/>
                    <a:pt x="1267148" y="2708334"/>
                  </a:cubicBezTo>
                  <a:cubicBezTo>
                    <a:pt x="1456492" y="3347153"/>
                    <a:pt x="1935053" y="3925695"/>
                    <a:pt x="2428180" y="4502465"/>
                  </a:cubicBezTo>
                  <a:cubicBezTo>
                    <a:pt x="2499444" y="4816260"/>
                    <a:pt x="2545219" y="5135375"/>
                    <a:pt x="2550421" y="5460398"/>
                  </a:cubicBezTo>
                  <a:cubicBezTo>
                    <a:pt x="2557183" y="5944388"/>
                    <a:pt x="2473435" y="6409468"/>
                    <a:pt x="2330907" y="6858000"/>
                  </a:cubicBezTo>
                  <a:lnTo>
                    <a:pt x="876522" y="6858000"/>
                  </a:lnTo>
                  <a:lnTo>
                    <a:pt x="659063" y="6858000"/>
                  </a:lnTo>
                  <a:lnTo>
                    <a:pt x="1" y="6858000"/>
                  </a:lnTo>
                  <a:lnTo>
                    <a:pt x="1" y="6108684"/>
                  </a:lnTo>
                  <a:lnTo>
                    <a:pt x="0" y="6108673"/>
                  </a:lnTo>
                  <a:lnTo>
                    <a:pt x="0" y="749328"/>
                  </a:lnTo>
                  <a:lnTo>
                    <a:pt x="1" y="749316"/>
                  </a:lnTo>
                  <a:close/>
                </a:path>
              </a:pathLst>
            </a:custGeom>
            <a:solidFill>
              <a:srgbClr val="282B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8744ACE-D922-4796-A9A5-0D918952A2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7359" y="0"/>
              <a:ext cx="578985" cy="930207"/>
            </a:xfrm>
            <a:custGeom>
              <a:avLst/>
              <a:gdLst>
                <a:gd name="T0" fmla="*/ 20 w 1110"/>
                <a:gd name="T1" fmla="*/ 1572 h 1572"/>
                <a:gd name="T2" fmla="*/ 1110 w 1110"/>
                <a:gd name="T3" fmla="*/ 0 h 1572"/>
                <a:gd name="T4" fmla="*/ 150 w 1110"/>
                <a:gd name="T5" fmla="*/ 0 h 1572"/>
                <a:gd name="T6" fmla="*/ 8 w 1110"/>
                <a:gd name="T7" fmla="*/ 948 h 1572"/>
                <a:gd name="T8" fmla="*/ 20 w 1110"/>
                <a:gd name="T9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0" h="1572">
                  <a:moveTo>
                    <a:pt x="20" y="1572"/>
                  </a:moveTo>
                  <a:cubicBezTo>
                    <a:pt x="294" y="1032"/>
                    <a:pt x="667" y="504"/>
                    <a:pt x="1110" y="0"/>
                  </a:cubicBezTo>
                  <a:lnTo>
                    <a:pt x="150" y="0"/>
                  </a:lnTo>
                  <a:cubicBezTo>
                    <a:pt x="68" y="311"/>
                    <a:pt x="20" y="631"/>
                    <a:pt x="8" y="948"/>
                  </a:cubicBezTo>
                  <a:cubicBezTo>
                    <a:pt x="0" y="1157"/>
                    <a:pt x="5" y="1365"/>
                    <a:pt x="20" y="1572"/>
                  </a:cubicBezTo>
                </a:path>
              </a:pathLst>
            </a:custGeom>
            <a:gradFill>
              <a:gsLst>
                <a:gs pos="0">
                  <a:srgbClr val="FBCB00"/>
                </a:gs>
                <a:gs pos="35000">
                  <a:srgbClr val="FBCB00"/>
                </a:gs>
                <a:gs pos="100000">
                  <a:srgbClr val="FF7000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01F50-F214-472D-B10F-8B3DEC56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365126"/>
            <a:ext cx="582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E5BC2-9560-41D4-913B-F4BD646DD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050" y="18256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59C4D-ECD7-4CD9-AE00-4DDC5A018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B5B2C-4F32-4746-A4D4-F66C4ECF4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DEM simulation for suction filling Kosei Yoshida, Yuki Mori, Kazuya Takabatake, Mikio Sakai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12FBD-A04D-42A6-88B0-9FBD4E80A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8575-B01A-41F4-BD76-017ABF2EB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8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2.mp4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tif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video" Target="../media/media3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5.mp4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WMF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D0D48-696B-4896-8F6F-B19AA59A6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621" y="1563686"/>
            <a:ext cx="6373729" cy="2387600"/>
          </a:xfrm>
        </p:spPr>
        <p:txBody>
          <a:bodyPr anchor="ctr"/>
          <a:lstStyle/>
          <a:p>
            <a:r>
              <a:rPr lang="en-US" dirty="0"/>
              <a:t>DEM simulation for suction filling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45992A-971D-43B4-9621-BC07852D1F6F}"/>
              </a:ext>
            </a:extLst>
          </p:cNvPr>
          <p:cNvSpPr txBox="1"/>
          <p:nvPr/>
        </p:nvSpPr>
        <p:spPr>
          <a:xfrm>
            <a:off x="4087136" y="4463317"/>
            <a:ext cx="492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Kosei Yoshida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</a:t>
            </a:r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 Yuki Mori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</a:t>
            </a:r>
          </a:p>
          <a:p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Kazuya Takabatake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  </a:t>
            </a:r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Mikio Sakai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2*</a:t>
            </a:r>
            <a:endParaRPr lang="ja-JP" altLang="en-US" sz="240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D1EB5C-17B6-4A95-86D7-3BDCD0394ED5}"/>
              </a:ext>
            </a:extLst>
          </p:cNvPr>
          <p:cNvSpPr txBox="1"/>
          <p:nvPr/>
        </p:nvSpPr>
        <p:spPr>
          <a:xfrm>
            <a:off x="4087136" y="5386233"/>
            <a:ext cx="44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1.</a:t>
            </a:r>
            <a:r>
              <a:rPr lang="ja-JP" altLang="en-US" sz="1050" dirty="0"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Department of Nuclear Engineering and Management, </a:t>
            </a:r>
            <a:b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lang="ja-JP" altLang="en-US" sz="1050"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School of Engineering, The University of Tokyo </a:t>
            </a:r>
            <a:endParaRPr lang="ja-JP" altLang="en-US" sz="105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8571F4-90BB-4AF9-8B74-05966EC870E4}"/>
              </a:ext>
            </a:extLst>
          </p:cNvPr>
          <p:cNvSpPr txBox="1"/>
          <p:nvPr/>
        </p:nvSpPr>
        <p:spPr>
          <a:xfrm>
            <a:off x="4087136" y="5801731"/>
            <a:ext cx="44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2. Resilience Engineering Research Center, The University of Tokyo</a:t>
            </a:r>
            <a:endParaRPr lang="ja-JP" altLang="en-US" sz="105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CE4C2C-1275-49AE-829C-C068E521A17D}"/>
              </a:ext>
            </a:extLst>
          </p:cNvPr>
          <p:cNvSpPr txBox="1"/>
          <p:nvPr/>
        </p:nvSpPr>
        <p:spPr>
          <a:xfrm>
            <a:off x="2255921" y="1471767"/>
            <a:ext cx="2113639" cy="369332"/>
          </a:xfrm>
          <a:prstGeom prst="rect">
            <a:avLst/>
          </a:prstGeom>
          <a:solidFill>
            <a:srgbClr val="282B4E"/>
          </a:solidFill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Arial Black" panose="020B0A04020102020204" pitchFamily="34" charset="0"/>
                <a:ea typeface="メイリオ" panose="020B0604030504040204" pitchFamily="50" charset="-128"/>
                <a:cs typeface="Aharoni" panose="020B0604020202020204" pitchFamily="2" charset="-79"/>
              </a:rPr>
              <a:t>[MS701C] 0161</a:t>
            </a:r>
            <a:endParaRPr lang="ja-JP" altLang="en-US" dirty="0">
              <a:solidFill>
                <a:schemeClr val="bg1"/>
              </a:solidFill>
              <a:latin typeface="Arial Black" panose="020B0A04020102020204" pitchFamily="34" charset="0"/>
              <a:ea typeface="メイリオ" panose="020B0604030504040204" pitchFamily="50" charset="-128"/>
              <a:cs typeface="Aharoni" panose="020B0604020202020204" pitchFamily="2" charset="-79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30642A-642C-4C65-9BBD-1DDF8A5BACE3}"/>
              </a:ext>
            </a:extLst>
          </p:cNvPr>
          <p:cNvSpPr txBox="1"/>
          <p:nvPr/>
        </p:nvSpPr>
        <p:spPr>
          <a:xfrm>
            <a:off x="4495800" y="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Asian Pacific Congress on Computational Mechanics (APCOM)</a:t>
            </a:r>
          </a:p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Taipei International Convention Center, Taipei, Taiwan</a:t>
            </a:r>
          </a:p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20/12/2019</a:t>
            </a:r>
          </a:p>
        </p:txBody>
      </p:sp>
    </p:spTree>
    <p:extLst>
      <p:ext uri="{BB962C8B-B14F-4D97-AF65-F5344CB8AC3E}">
        <p14:creationId xmlns:p14="http://schemas.microsoft.com/office/powerpoint/2010/main" val="165541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AF058-A155-4CBE-B759-1BE2E29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23C7376-A6EB-48CD-ADB5-BA47FFC95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1" y="6366941"/>
            <a:ext cx="4572001" cy="491055"/>
          </a:xfrm>
        </p:spPr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FCD350-AE4A-4F75-94E3-1464BF145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32FB714-6EF7-4475-BBBC-2E6D0C427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66" y="1062713"/>
            <a:ext cx="2738300" cy="2053725"/>
          </a:xfrm>
          <a:prstGeom prst="rect">
            <a:avLst/>
          </a:prstGeom>
        </p:spPr>
      </p:pic>
      <p:sp>
        <p:nvSpPr>
          <p:cNvPr id="6" name="角丸四角形 15">
            <a:extLst>
              <a:ext uri="{FF2B5EF4-FFF2-40B4-BE49-F238E27FC236}">
                <a16:creationId xmlns:a16="http://schemas.microsoft.com/office/drawing/2014/main" id="{E1938565-E413-4001-BB7E-8F380B4A48F6}"/>
              </a:ext>
            </a:extLst>
          </p:cNvPr>
          <p:cNvSpPr/>
          <p:nvPr/>
        </p:nvSpPr>
        <p:spPr>
          <a:xfrm>
            <a:off x="3227329" y="1180913"/>
            <a:ext cx="482416" cy="144813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角丸四角形 23">
            <a:extLst>
              <a:ext uri="{FF2B5EF4-FFF2-40B4-BE49-F238E27FC236}">
                <a16:creationId xmlns:a16="http://schemas.microsoft.com/office/drawing/2014/main" id="{B642914C-EAE5-4845-925F-57C01D88CC97}"/>
              </a:ext>
            </a:extLst>
          </p:cNvPr>
          <p:cNvSpPr/>
          <p:nvPr/>
        </p:nvSpPr>
        <p:spPr>
          <a:xfrm>
            <a:off x="3965775" y="1951576"/>
            <a:ext cx="1057479" cy="70355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7E27DD-8882-45D7-AEB2-26F8300ABF11}"/>
              </a:ext>
            </a:extLst>
          </p:cNvPr>
          <p:cNvSpPr txBox="1"/>
          <p:nvPr/>
        </p:nvSpPr>
        <p:spPr>
          <a:xfrm>
            <a:off x="667097" y="3544825"/>
            <a:ext cx="691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As the punch speed was higher, the pressure gradient and drag force were stronger. And it created high flux in the initial stage.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F512B4-EB9D-4EFA-880A-8894F38E5AFA}"/>
              </a:ext>
            </a:extLst>
          </p:cNvPr>
          <p:cNvSpPr txBox="1"/>
          <p:nvPr/>
        </p:nvSpPr>
        <p:spPr>
          <a:xfrm>
            <a:off x="410831" y="3200318"/>
            <a:ext cx="490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 </a:t>
            </a:r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High flux in the initial stage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8076D9-4F75-42FE-A177-2CD690798F4E}"/>
              </a:ext>
            </a:extLst>
          </p:cNvPr>
          <p:cNvSpPr txBox="1"/>
          <p:nvPr/>
        </p:nvSpPr>
        <p:spPr>
          <a:xfrm>
            <a:off x="667097" y="4667835"/>
            <a:ext cx="512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times of flux increase end were different in each cases. The case 500 mm/s was the earliest.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7A7187-52CB-4423-A9F6-4F8B75532A95}"/>
              </a:ext>
            </a:extLst>
          </p:cNvPr>
          <p:cNvSpPr txBox="1"/>
          <p:nvPr/>
        </p:nvSpPr>
        <p:spPr>
          <a:xfrm>
            <a:off x="410831" y="4200861"/>
            <a:ext cx="4502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 </a:t>
            </a:r>
            <a:r>
              <a:rPr lang="en-US" altLang="ja-JP" sz="22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Flux increase at the final stage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7BB0757-E17E-474B-8AD3-CB8018C659CA}"/>
              </a:ext>
            </a:extLst>
          </p:cNvPr>
          <p:cNvSpPr txBox="1"/>
          <p:nvPr/>
        </p:nvSpPr>
        <p:spPr>
          <a:xfrm>
            <a:off x="2848087" y="874092"/>
            <a:ext cx="43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515DA4-9C88-4215-B245-FAA17B6D63D7}"/>
              </a:ext>
            </a:extLst>
          </p:cNvPr>
          <p:cNvSpPr txBox="1"/>
          <p:nvPr/>
        </p:nvSpPr>
        <p:spPr>
          <a:xfrm>
            <a:off x="3873841" y="1533062"/>
            <a:ext cx="43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6921270-393D-4CFC-B7E7-B04BFFC1FE10}"/>
              </a:ext>
            </a:extLst>
          </p:cNvPr>
          <p:cNvSpPr/>
          <p:nvPr/>
        </p:nvSpPr>
        <p:spPr>
          <a:xfrm>
            <a:off x="652697" y="3651415"/>
            <a:ext cx="28800" cy="360000"/>
          </a:xfrm>
          <a:prstGeom prst="rect">
            <a:avLst/>
          </a:prstGeom>
          <a:solidFill>
            <a:srgbClr val="406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E81A57F-A2EB-4916-9D05-D6452CBC1B7B}"/>
              </a:ext>
            </a:extLst>
          </p:cNvPr>
          <p:cNvSpPr/>
          <p:nvPr/>
        </p:nvSpPr>
        <p:spPr>
          <a:xfrm>
            <a:off x="626679" y="4715628"/>
            <a:ext cx="36000" cy="576000"/>
          </a:xfrm>
          <a:prstGeom prst="rect">
            <a:avLst/>
          </a:prstGeom>
          <a:solidFill>
            <a:srgbClr val="406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1D5CE01-19BC-4473-9E0B-7078BA757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72" y="886600"/>
            <a:ext cx="2692027" cy="258090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1283F63-EDE2-DA42-9CD1-48847759D2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2"/>
          <a:stretch/>
        </p:blipFill>
        <p:spPr>
          <a:xfrm>
            <a:off x="1000845" y="886599"/>
            <a:ext cx="1512287" cy="227177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F939F72-D733-4B46-A90D-A9582C3262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50" b="-426"/>
          <a:stretch/>
        </p:blipFill>
        <p:spPr>
          <a:xfrm>
            <a:off x="626798" y="886599"/>
            <a:ext cx="268766" cy="2271779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31D6DC-BB13-F64B-BF46-7FEE9D14B692}"/>
              </a:ext>
            </a:extLst>
          </p:cNvPr>
          <p:cNvSpPr txBox="1"/>
          <p:nvPr/>
        </p:nvSpPr>
        <p:spPr>
          <a:xfrm>
            <a:off x="410831" y="5434211"/>
            <a:ext cx="539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dirty="0">
                <a:solidFill>
                  <a:srgbClr val="FE8802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earliness of </a:t>
            </a:r>
            <a:r>
              <a:rPr lang="ja-JP" altLang="en-US" sz="2200" dirty="0">
                <a:solidFill>
                  <a:srgbClr val="FE8802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➁</a:t>
            </a:r>
            <a:r>
              <a:rPr lang="en-US" altLang="ja-JP" sz="2200" dirty="0">
                <a:solidFill>
                  <a:srgbClr val="FE8802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was correspond to the shortness of the filling completion time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FCA56BA-A3C5-4B4A-8AA2-7C720A8FA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49" y="4068045"/>
            <a:ext cx="2938872" cy="2208042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54D38A7-A1A9-CF45-A7AE-9FF41E673887}"/>
              </a:ext>
            </a:extLst>
          </p:cNvPr>
          <p:cNvSpPr/>
          <p:nvPr/>
        </p:nvSpPr>
        <p:spPr>
          <a:xfrm>
            <a:off x="7493330" y="5818931"/>
            <a:ext cx="273132" cy="273111"/>
          </a:xfrm>
          <a:prstGeom prst="rect">
            <a:avLst/>
          </a:prstGeom>
          <a:noFill/>
          <a:ln w="28575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7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5" grpId="0" animBg="1"/>
      <p:bldP spid="16" grpId="0" animBg="1"/>
      <p:bldP spid="2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93AEE462-1AB9-46BC-96F5-2D15A9ED8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2" t="89214" b="3412"/>
          <a:stretch/>
        </p:blipFill>
        <p:spPr>
          <a:xfrm>
            <a:off x="1306890" y="4532916"/>
            <a:ext cx="3534034" cy="39253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7CD28D8-3A44-401D-93CA-67F0BF06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181BC75-71B0-4F4F-99CD-97526BB4E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D5EC2F-90A8-4460-89A9-600665149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1A9F50-6CAD-431E-B0F2-049140030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28" y="877542"/>
            <a:ext cx="2767921" cy="20759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EC538BF-BD4F-4FDA-86E1-51F535156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2" b="33770"/>
          <a:stretch/>
        </p:blipFill>
        <p:spPr>
          <a:xfrm>
            <a:off x="1313719" y="1043878"/>
            <a:ext cx="3520376" cy="351200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158549-13F4-48D0-AAC8-BD44C8C12B14}"/>
              </a:ext>
            </a:extLst>
          </p:cNvPr>
          <p:cNvSpPr txBox="1"/>
          <p:nvPr/>
        </p:nvSpPr>
        <p:spPr>
          <a:xfrm>
            <a:off x="5350718" y="3461630"/>
            <a:ext cx="3661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Bubbles prevented the </a:t>
            </a:r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flow into the die region</a:t>
            </a:r>
            <a:endParaRPr kumimoji="1" lang="ja-JP" altLang="en-US" sz="20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コンテンツ プレースホルダー 16">
            <a:extLst>
              <a:ext uri="{FF2B5EF4-FFF2-40B4-BE49-F238E27FC236}">
                <a16:creationId xmlns:a16="http://schemas.microsoft.com/office/drawing/2014/main" id="{B0BC3A15-E1A6-45A7-B3EF-69B78962D475}"/>
              </a:ext>
            </a:extLst>
          </p:cNvPr>
          <p:cNvSpPr txBox="1">
            <a:spLocks/>
          </p:cNvSpPr>
          <p:nvPr/>
        </p:nvSpPr>
        <p:spPr>
          <a:xfrm>
            <a:off x="35172" y="5769656"/>
            <a:ext cx="8885915" cy="36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dirty="0">
                <a:solidFill>
                  <a:srgbClr val="FE8802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When punch speed is too high, bubble prevents the powder flux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9F9415B-5C86-400A-A7D5-5EE9D364C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" y="1043878"/>
            <a:ext cx="461784" cy="230892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22C454A-C37F-4DEA-98D5-3B28EEFA4D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8455" r="17827" b="1945"/>
          <a:stretch/>
        </p:blipFill>
        <p:spPr>
          <a:xfrm>
            <a:off x="-2939" y="3292471"/>
            <a:ext cx="557619" cy="1886613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F8A1837-B0D7-4DFC-9B35-740E46BA48E8}"/>
              </a:ext>
            </a:extLst>
          </p:cNvPr>
          <p:cNvCxnSpPr/>
          <p:nvPr/>
        </p:nvCxnSpPr>
        <p:spPr>
          <a:xfrm>
            <a:off x="4661965" y="2953483"/>
            <a:ext cx="688753" cy="600411"/>
          </a:xfrm>
          <a:prstGeom prst="line">
            <a:avLst/>
          </a:prstGeom>
          <a:ln w="19050">
            <a:solidFill>
              <a:srgbClr val="363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3">
            <a:extLst>
              <a:ext uri="{FF2B5EF4-FFF2-40B4-BE49-F238E27FC236}">
                <a16:creationId xmlns:a16="http://schemas.microsoft.com/office/drawing/2014/main" id="{BCCCEEB6-529A-482B-AFD7-246A176A4D0E}"/>
              </a:ext>
            </a:extLst>
          </p:cNvPr>
          <p:cNvSpPr/>
          <p:nvPr/>
        </p:nvSpPr>
        <p:spPr>
          <a:xfrm>
            <a:off x="3716801" y="1008318"/>
            <a:ext cx="938335" cy="3094220"/>
          </a:xfrm>
          <a:prstGeom prst="ellipse">
            <a:avLst/>
          </a:prstGeom>
          <a:noFill/>
          <a:ln w="28575">
            <a:solidFill>
              <a:srgbClr val="363A68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6">
            <a:extLst>
              <a:ext uri="{FF2B5EF4-FFF2-40B4-BE49-F238E27FC236}">
                <a16:creationId xmlns:a16="http://schemas.microsoft.com/office/drawing/2014/main" id="{495C8B2B-837B-40BD-B4C9-CCCF111C83EB}"/>
              </a:ext>
            </a:extLst>
          </p:cNvPr>
          <p:cNvSpPr/>
          <p:nvPr/>
        </p:nvSpPr>
        <p:spPr>
          <a:xfrm>
            <a:off x="2622185" y="3389170"/>
            <a:ext cx="737970" cy="835763"/>
          </a:xfrm>
          <a:prstGeom prst="ellipse">
            <a:avLst/>
          </a:prstGeom>
          <a:noFill/>
          <a:ln w="28575">
            <a:solidFill>
              <a:srgbClr val="363A68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1D5941-4EFA-42B1-8621-2C30D11C530B}"/>
              </a:ext>
            </a:extLst>
          </p:cNvPr>
          <p:cNvSpPr txBox="1"/>
          <p:nvPr/>
        </p:nvSpPr>
        <p:spPr>
          <a:xfrm>
            <a:off x="5029200" y="4352745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After bubbles came out, </a:t>
            </a:r>
          </a:p>
          <a:p>
            <a:r>
              <a:rPr kumimoji="1"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filled the die completely</a:t>
            </a:r>
            <a:endParaRPr kumimoji="1" lang="ja-JP" altLang="en-US" sz="20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7C424EE-070C-4319-8765-6EE3B1B5B99D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3252082" y="4102538"/>
            <a:ext cx="1777118" cy="522566"/>
          </a:xfrm>
          <a:prstGeom prst="line">
            <a:avLst/>
          </a:prstGeom>
          <a:ln w="19050">
            <a:solidFill>
              <a:srgbClr val="363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>
            <a:extLst>
              <a:ext uri="{FF2B5EF4-FFF2-40B4-BE49-F238E27FC236}">
                <a16:creationId xmlns:a16="http://schemas.microsoft.com/office/drawing/2014/main" id="{AB442AD2-7B3A-4CC7-A9AA-92DE93FA4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29" b="32805"/>
          <a:stretch/>
        </p:blipFill>
        <p:spPr>
          <a:xfrm>
            <a:off x="673658" y="1116307"/>
            <a:ext cx="667828" cy="3508797"/>
          </a:xfrm>
          <a:prstGeom prst="rect">
            <a:avLst/>
          </a:prstGeom>
        </p:spPr>
      </p:pic>
      <p:sp>
        <p:nvSpPr>
          <p:cNvPr id="19" name="角丸四角形 21">
            <a:extLst>
              <a:ext uri="{FF2B5EF4-FFF2-40B4-BE49-F238E27FC236}">
                <a16:creationId xmlns:a16="http://schemas.microsoft.com/office/drawing/2014/main" id="{5867FFAE-EF71-4741-9D28-A53C2DDE22ED}"/>
              </a:ext>
            </a:extLst>
          </p:cNvPr>
          <p:cNvSpPr/>
          <p:nvPr/>
        </p:nvSpPr>
        <p:spPr>
          <a:xfrm>
            <a:off x="6979898" y="1866897"/>
            <a:ext cx="787188" cy="62325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4D38BBD-02EA-4FAD-B296-955428462EED}"/>
              </a:ext>
            </a:extLst>
          </p:cNvPr>
          <p:cNvSpPr txBox="1"/>
          <p:nvPr/>
        </p:nvSpPr>
        <p:spPr>
          <a:xfrm>
            <a:off x="5350718" y="2917054"/>
            <a:ext cx="374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 </a:t>
            </a:r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Flux increase at the final stage</a:t>
            </a:r>
            <a:endParaRPr kumimoji="1" lang="ja-JP" altLang="en-US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2DC831-513A-48F8-AE8A-9C318075AB0E}"/>
              </a:ext>
            </a:extLst>
          </p:cNvPr>
          <p:cNvSpPr txBox="1"/>
          <p:nvPr/>
        </p:nvSpPr>
        <p:spPr>
          <a:xfrm>
            <a:off x="1308794" y="4875587"/>
            <a:ext cx="35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Bubbles in the die</a:t>
            </a:r>
            <a:endParaRPr kumimoji="1" lang="ja-JP" altLang="en-US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622B0DF7-BCD4-E648-A44D-5C8EC15EF50F}"/>
              </a:ext>
            </a:extLst>
          </p:cNvPr>
          <p:cNvSpPr/>
          <p:nvPr/>
        </p:nvSpPr>
        <p:spPr>
          <a:xfrm>
            <a:off x="7171978" y="5339687"/>
            <a:ext cx="1727221" cy="308423"/>
          </a:xfrm>
          <a:prstGeom prst="parallelogram">
            <a:avLst/>
          </a:prstGeom>
          <a:noFill/>
          <a:ln w="28575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rgbClr val="FE8802"/>
                </a:solidFill>
              </a:rPr>
              <a:t>Originality</a:t>
            </a:r>
            <a:endParaRPr kumimoji="1" lang="ja-JP" altLang="en-US" sz="1400" b="1">
              <a:solidFill>
                <a:srgbClr val="FE88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4" grpId="0" animBg="1"/>
      <p:bldP spid="15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873E39-C170-446C-83BC-4F3E736C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Conclusions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A79826-690B-460E-8C96-59E6F3763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 dirty="0"/>
              <a:t>DEM simulation for suction filling</a:t>
            </a:r>
          </a:p>
          <a:p>
            <a:r>
              <a:rPr kumimoji="1" lang="en-US" altLang="ja-JP" dirty="0"/>
              <a:t>Kosei Yoshida, Yuki Mori, Kazuya </a:t>
            </a:r>
            <a:r>
              <a:rPr kumimoji="1" lang="en-US" altLang="ja-JP" dirty="0" err="1"/>
              <a:t>Takabatake</a:t>
            </a:r>
            <a:r>
              <a:rPr kumimoji="1" lang="en-US" altLang="ja-JP" dirty="0"/>
              <a:t>, </a:t>
            </a:r>
            <a:r>
              <a:rPr kumimoji="1" lang="en-US" altLang="ja-JP" dirty="0" err="1"/>
              <a:t>Mikio</a:t>
            </a:r>
            <a:r>
              <a:rPr kumimoji="1" lang="en-US" altLang="ja-JP" dirty="0"/>
              <a:t>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253F63-731E-4DEB-8EE0-7A01269242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B2EEFD-1CCC-4322-8EE8-0BF31934FBBE}"/>
              </a:ext>
            </a:extLst>
          </p:cNvPr>
          <p:cNvSpPr txBox="1"/>
          <p:nvPr/>
        </p:nvSpPr>
        <p:spPr>
          <a:xfrm>
            <a:off x="719352" y="2489160"/>
            <a:ext cx="4589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In the moment of the punch start moving, both pressure gradient force and drag force act on powder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. And they accelerates the powder.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ED59D4-7AA6-4825-ABFB-FF226BCB0AA8}"/>
              </a:ext>
            </a:extLst>
          </p:cNvPr>
          <p:cNvSpPr txBox="1"/>
          <p:nvPr/>
        </p:nvSpPr>
        <p:spPr>
          <a:xfrm>
            <a:off x="271676" y="1618863"/>
            <a:ext cx="537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1. Suction effect is produced</a:t>
            </a:r>
          </a:p>
          <a:p>
            <a:r>
              <a:rPr lang="en-US" altLang="ja-JP" sz="2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by drag force and pressure gradient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7D55CE-DE65-42F8-82F3-B54DE600C1D6}"/>
              </a:ext>
            </a:extLst>
          </p:cNvPr>
          <p:cNvSpPr/>
          <p:nvPr/>
        </p:nvSpPr>
        <p:spPr>
          <a:xfrm>
            <a:off x="683350" y="2522397"/>
            <a:ext cx="45719" cy="648000"/>
          </a:xfrm>
          <a:prstGeom prst="rect">
            <a:avLst/>
          </a:prstGeom>
          <a:solidFill>
            <a:srgbClr val="406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A3BF7A-87B7-4DC9-8DF8-9526F0BF1FB9}"/>
              </a:ext>
            </a:extLst>
          </p:cNvPr>
          <p:cNvSpPr txBox="1"/>
          <p:nvPr/>
        </p:nvSpPr>
        <p:spPr>
          <a:xfrm>
            <a:off x="3449287" y="5322961"/>
            <a:ext cx="5205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Punch movement suctions air into the die region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, not only powder. It makes </a:t>
            </a:r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bubbles which prevent the powder feed into the die and delays the powder filling time.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7EDEE4-03FC-4EBA-A0EE-A6DFA57843E9}"/>
              </a:ext>
            </a:extLst>
          </p:cNvPr>
          <p:cNvSpPr txBox="1"/>
          <p:nvPr/>
        </p:nvSpPr>
        <p:spPr>
          <a:xfrm>
            <a:off x="3184570" y="4358541"/>
            <a:ext cx="568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2.</a:t>
            </a:r>
            <a:r>
              <a:rPr lang="ja-JP" altLang="en-US" sz="24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When punch speed is too high,</a:t>
            </a:r>
          </a:p>
          <a:p>
            <a:r>
              <a:rPr lang="en-US" altLang="ja-JP" sz="2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bubble prevent the powder flux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F517A5B-4C40-4532-8072-127C1F234F61}"/>
              </a:ext>
            </a:extLst>
          </p:cNvPr>
          <p:cNvSpPr/>
          <p:nvPr/>
        </p:nvSpPr>
        <p:spPr>
          <a:xfrm>
            <a:off x="3431287" y="5334916"/>
            <a:ext cx="36000" cy="648000"/>
          </a:xfrm>
          <a:prstGeom prst="rect">
            <a:avLst/>
          </a:prstGeom>
          <a:solidFill>
            <a:srgbClr val="406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078D03-BCE3-4187-8FA5-5876B47EC4C5}"/>
              </a:ext>
            </a:extLst>
          </p:cNvPr>
          <p:cNvSpPr txBox="1"/>
          <p:nvPr/>
        </p:nvSpPr>
        <p:spPr>
          <a:xfrm>
            <a:off x="271676" y="965957"/>
            <a:ext cx="860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Revealed the mechanism of suction effect in the die filling.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598954C-B927-4A0E-B61B-4AB08B6A1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6" t="22849" r="-1" b="33770"/>
          <a:stretch/>
        </p:blipFill>
        <p:spPr>
          <a:xfrm>
            <a:off x="579287" y="3554422"/>
            <a:ext cx="2583308" cy="2535722"/>
          </a:xfrm>
          <a:prstGeom prst="rect">
            <a:avLst/>
          </a:prstGeom>
        </p:spPr>
      </p:pic>
      <p:sp>
        <p:nvSpPr>
          <p:cNvPr id="14" name="コンテンツ プレースホルダー 5">
            <a:extLst>
              <a:ext uri="{FF2B5EF4-FFF2-40B4-BE49-F238E27FC236}">
                <a16:creationId xmlns:a16="http://schemas.microsoft.com/office/drawing/2014/main" id="{21FF9DF2-D654-4682-85C8-B85D9E0945A1}"/>
              </a:ext>
            </a:extLst>
          </p:cNvPr>
          <p:cNvSpPr txBox="1">
            <a:spLocks/>
          </p:cNvSpPr>
          <p:nvPr/>
        </p:nvSpPr>
        <p:spPr>
          <a:xfrm>
            <a:off x="7168573" y="3584901"/>
            <a:ext cx="1512827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ea typeface="メイリオ" panose="020B0604030504040204" pitchFamily="50" charset="-128"/>
              </a:rPr>
              <a:t>Drag</a:t>
            </a:r>
            <a:endParaRPr lang="ja-JP" altLang="en-US" sz="1400" dirty="0">
              <a:ea typeface="メイリオ" panose="020B0604030504040204" pitchFamily="50" charset="-128"/>
            </a:endParaRPr>
          </a:p>
        </p:txBody>
      </p:sp>
      <p:sp>
        <p:nvSpPr>
          <p:cNvPr id="15" name="コンテンツ プレースホルダー 5">
            <a:extLst>
              <a:ext uri="{FF2B5EF4-FFF2-40B4-BE49-F238E27FC236}">
                <a16:creationId xmlns:a16="http://schemas.microsoft.com/office/drawing/2014/main" id="{F1BCA294-FB22-4735-B950-E69EE0C15D99}"/>
              </a:ext>
            </a:extLst>
          </p:cNvPr>
          <p:cNvSpPr txBox="1">
            <a:spLocks/>
          </p:cNvSpPr>
          <p:nvPr/>
        </p:nvSpPr>
        <p:spPr>
          <a:xfrm>
            <a:off x="5849209" y="3590645"/>
            <a:ext cx="1566947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ea typeface="メイリオ" panose="020B0604030504040204" pitchFamily="50" charset="-128"/>
              </a:rPr>
              <a:t>Pressure</a:t>
            </a:r>
            <a:endParaRPr lang="ja-JP" altLang="en-US" sz="1400" dirty="0">
              <a:ea typeface="メイリオ" panose="020B0604030504040204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1D115C1-ECE2-4A2B-8A1A-CAEADB28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5" r="40808" b="4193"/>
          <a:stretch/>
        </p:blipFill>
        <p:spPr>
          <a:xfrm>
            <a:off x="5679837" y="1618863"/>
            <a:ext cx="1540085" cy="193555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E786FE8-C0E7-436C-884E-F6409E0EAD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21212" r="40000" b="4205"/>
          <a:stretch/>
        </p:blipFill>
        <p:spPr>
          <a:xfrm>
            <a:off x="7290734" y="1623239"/>
            <a:ext cx="1268506" cy="19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FD0D48-696B-4896-8F6F-B19AA59A6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621" y="1563686"/>
            <a:ext cx="6373729" cy="2387600"/>
          </a:xfrm>
        </p:spPr>
        <p:txBody>
          <a:bodyPr anchor="ctr"/>
          <a:lstStyle/>
          <a:p>
            <a:r>
              <a:rPr lang="en-US" dirty="0"/>
              <a:t>DEM simulation for suction filling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45992A-971D-43B4-9621-BC07852D1F6F}"/>
              </a:ext>
            </a:extLst>
          </p:cNvPr>
          <p:cNvSpPr txBox="1"/>
          <p:nvPr/>
        </p:nvSpPr>
        <p:spPr>
          <a:xfrm>
            <a:off x="4087136" y="4463317"/>
            <a:ext cx="492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Kosei Yoshida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</a:t>
            </a:r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 Yuki Mori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</a:t>
            </a:r>
          </a:p>
          <a:p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Kazuya Takabatake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1  </a:t>
            </a:r>
            <a:r>
              <a:rPr lang="en-US" altLang="ja-JP" sz="2400" dirty="0">
                <a:ea typeface="メイリオ" panose="020B0604030504040204" pitchFamily="50" charset="-128"/>
                <a:cs typeface="Arial" panose="020B0604020202020204" pitchFamily="34" charset="0"/>
              </a:rPr>
              <a:t>Mikio Sakai</a:t>
            </a:r>
            <a:r>
              <a:rPr lang="en-US" altLang="ja-JP" sz="2400" baseline="30000" dirty="0">
                <a:ea typeface="メイリオ" panose="020B0604030504040204" pitchFamily="50" charset="-128"/>
                <a:cs typeface="Arial" panose="020B0604020202020204" pitchFamily="34" charset="0"/>
              </a:rPr>
              <a:t>2*</a:t>
            </a:r>
            <a:endParaRPr lang="ja-JP" altLang="en-US" sz="240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D1EB5C-17B6-4A95-86D7-3BDCD0394ED5}"/>
              </a:ext>
            </a:extLst>
          </p:cNvPr>
          <p:cNvSpPr txBox="1"/>
          <p:nvPr/>
        </p:nvSpPr>
        <p:spPr>
          <a:xfrm>
            <a:off x="4087136" y="5386233"/>
            <a:ext cx="442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1.</a:t>
            </a:r>
            <a:r>
              <a:rPr lang="ja-JP" altLang="en-US" sz="1050" dirty="0"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Department of Nuclear Engineering and Management, </a:t>
            </a:r>
            <a:b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    </a:t>
            </a:r>
            <a:r>
              <a:rPr lang="ja-JP" altLang="en-US" sz="1050"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School of Engineering, The University of Tokyo </a:t>
            </a:r>
            <a:endParaRPr lang="ja-JP" altLang="en-US" sz="105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8571F4-90BB-4AF9-8B74-05966EC870E4}"/>
              </a:ext>
            </a:extLst>
          </p:cNvPr>
          <p:cNvSpPr txBox="1"/>
          <p:nvPr/>
        </p:nvSpPr>
        <p:spPr>
          <a:xfrm>
            <a:off x="4087136" y="5801731"/>
            <a:ext cx="44276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>
                <a:ea typeface="メイリオ" panose="020B0604030504040204" pitchFamily="50" charset="-128"/>
                <a:cs typeface="Arial" panose="020B0604020202020204" pitchFamily="34" charset="0"/>
              </a:rPr>
              <a:t>2. Resilience Engineering Research Center, The University of Tokyo</a:t>
            </a:r>
            <a:endParaRPr lang="ja-JP" altLang="en-US" sz="1050" dirty="0"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CE4C2C-1275-49AE-829C-C068E521A17D}"/>
              </a:ext>
            </a:extLst>
          </p:cNvPr>
          <p:cNvSpPr txBox="1"/>
          <p:nvPr/>
        </p:nvSpPr>
        <p:spPr>
          <a:xfrm>
            <a:off x="2255921" y="1471767"/>
            <a:ext cx="2113639" cy="369332"/>
          </a:xfrm>
          <a:prstGeom prst="rect">
            <a:avLst/>
          </a:prstGeom>
          <a:solidFill>
            <a:srgbClr val="282B4E"/>
          </a:solidFill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Arial Black" panose="020B0A04020102020204" pitchFamily="34" charset="0"/>
                <a:ea typeface="メイリオ" panose="020B0604030504040204" pitchFamily="50" charset="-128"/>
                <a:cs typeface="Aharoni" panose="020B0604020202020204" pitchFamily="2" charset="-79"/>
              </a:rPr>
              <a:t>[MS701C] 0161</a:t>
            </a:r>
            <a:endParaRPr lang="ja-JP" altLang="en-US" dirty="0">
              <a:solidFill>
                <a:schemeClr val="bg1"/>
              </a:solidFill>
              <a:latin typeface="Arial Black" panose="020B0A04020102020204" pitchFamily="34" charset="0"/>
              <a:ea typeface="メイリオ" panose="020B0604030504040204" pitchFamily="50" charset="-128"/>
              <a:cs typeface="Aharoni" panose="020B0604020202020204" pitchFamily="2" charset="-79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830642A-642C-4C65-9BBD-1DDF8A5BACE3}"/>
              </a:ext>
            </a:extLst>
          </p:cNvPr>
          <p:cNvSpPr txBox="1"/>
          <p:nvPr/>
        </p:nvSpPr>
        <p:spPr>
          <a:xfrm>
            <a:off x="4495800" y="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Asian Pacific Congress on Computational Mechanics (APCOM)</a:t>
            </a:r>
          </a:p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Taipei International Convention Center, Taipei, Taiwan</a:t>
            </a:r>
          </a:p>
          <a:p>
            <a:pPr algn="r"/>
            <a:r>
              <a:rPr lang="en-US" altLang="ja-JP" sz="1400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20/12/2019</a:t>
            </a:r>
          </a:p>
        </p:txBody>
      </p:sp>
    </p:spTree>
    <p:extLst>
      <p:ext uri="{BB962C8B-B14F-4D97-AF65-F5344CB8AC3E}">
        <p14:creationId xmlns:p14="http://schemas.microsoft.com/office/powerpoint/2010/main" val="266734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0D7FCA-CAF5-6341-99B1-7FD2F388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Validation of the method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E5D565-CDEF-3241-9300-64B34B7941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E7DBC9-682D-8A42-9C8D-21ABFC0C9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D880FA9-74DB-2149-9160-6FFB73084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4"/>
          <a:stretch/>
        </p:blipFill>
        <p:spPr>
          <a:xfrm>
            <a:off x="397272" y="1654645"/>
            <a:ext cx="3193183" cy="231980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C2DE35-1B55-DC43-AC9B-0E18F32CB225}"/>
              </a:ext>
            </a:extLst>
          </p:cNvPr>
          <p:cNvSpPr txBox="1"/>
          <p:nvPr/>
        </p:nvSpPr>
        <p:spPr>
          <a:xfrm>
            <a:off x="397271" y="1012226"/>
            <a:ext cx="825712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Advanced DEM–CFD</a:t>
            </a:r>
            <a:r>
              <a:rPr lang="ja-JP" altLang="en-US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Method was validated in moving boundary system.</a:t>
            </a:r>
            <a:r>
              <a:rPr lang="en-US" altLang="ja-JP" baseline="30000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[1]</a:t>
            </a:r>
            <a:endParaRPr lang="en-US" altLang="ja-JP" dirty="0">
              <a:uFill>
                <a:solidFill>
                  <a:srgbClr val="2D3C50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33DDA1-12D9-2743-BBF9-C21CB1E937E9}"/>
              </a:ext>
            </a:extLst>
          </p:cNvPr>
          <p:cNvSpPr txBox="1"/>
          <p:nvPr/>
        </p:nvSpPr>
        <p:spPr>
          <a:xfrm>
            <a:off x="7239798" y="6489359"/>
            <a:ext cx="165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[1] H. Yao, et al., 2018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9DC4BF9-0898-BE4C-A89C-ABE005AAE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" r="73934" b="5375"/>
          <a:stretch/>
        </p:blipFill>
        <p:spPr>
          <a:xfrm>
            <a:off x="3747119" y="1528488"/>
            <a:ext cx="568498" cy="257321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3E6B26B-4390-2D40-A297-2724C2E08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" t="438" r="77102" b="5938"/>
          <a:stretch/>
        </p:blipFill>
        <p:spPr>
          <a:xfrm>
            <a:off x="4508917" y="1530739"/>
            <a:ext cx="514809" cy="25461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129BBB9-E006-CD49-A920-3292C2817EB8}"/>
                  </a:ext>
                </a:extLst>
              </p:cNvPr>
              <p:cNvSpPr txBox="1"/>
              <p:nvPr/>
            </p:nvSpPr>
            <p:spPr>
              <a:xfrm>
                <a:off x="1013899" y="5024020"/>
                <a:ext cx="12632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ja-JP" altLang="ja-JP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D129BBB9-E006-CD49-A920-3292C2817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99" y="5024020"/>
                <a:ext cx="1263230" cy="184666"/>
              </a:xfrm>
              <a:prstGeom prst="rect">
                <a:avLst/>
              </a:prstGeom>
              <a:blipFill>
                <a:blip r:embed="rId5"/>
                <a:stretch>
                  <a:fillRect l="-4000" t="-7143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8E9E025-CD46-5F4C-BAB9-D13E61BD763D}"/>
                  </a:ext>
                </a:extLst>
              </p:cNvPr>
              <p:cNvSpPr txBox="1"/>
              <p:nvPr/>
            </p:nvSpPr>
            <p:spPr>
              <a:xfrm>
                <a:off x="690960" y="5318878"/>
                <a:ext cx="2032986" cy="411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C8E9E025-CD46-5F4C-BAB9-D13E61BD7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0" y="5318878"/>
                <a:ext cx="2032986" cy="411972"/>
              </a:xfrm>
              <a:prstGeom prst="rect">
                <a:avLst/>
              </a:prstGeom>
              <a:blipFill>
                <a:blip r:embed="rId6"/>
                <a:stretch>
                  <a:fillRect l="-6832" t="-224242" b="-3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B8C57F-BFE5-0A40-93CC-18A6648C7CA1}"/>
                  </a:ext>
                </a:extLst>
              </p:cNvPr>
              <p:cNvSpPr txBox="1"/>
              <p:nvPr/>
            </p:nvSpPr>
            <p:spPr>
              <a:xfrm>
                <a:off x="880435" y="5803976"/>
                <a:ext cx="17264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ja-JP" sz="105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</m:oMath>
                  </m:oMathPara>
                </a14:m>
                <a:endParaRPr lang="en-US" altLang="ja-JP" sz="105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53B8C57F-BFE5-0A40-93CC-18A6648C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35" y="5803976"/>
                <a:ext cx="1726498" cy="161583"/>
              </a:xfrm>
              <a:prstGeom prst="rect">
                <a:avLst/>
              </a:prstGeom>
              <a:blipFill>
                <a:blip r:embed="rId7"/>
                <a:stretch>
                  <a:fillRect l="-730" t="-7143" r="-1460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大かっこ 15">
            <a:extLst>
              <a:ext uri="{FF2B5EF4-FFF2-40B4-BE49-F238E27FC236}">
                <a16:creationId xmlns:a16="http://schemas.microsoft.com/office/drawing/2014/main" id="{9B4CB71C-B757-8447-A9C5-6833698DFFBF}"/>
              </a:ext>
            </a:extLst>
          </p:cNvPr>
          <p:cNvSpPr/>
          <p:nvPr/>
        </p:nvSpPr>
        <p:spPr>
          <a:xfrm>
            <a:off x="559625" y="4965918"/>
            <a:ext cx="2244287" cy="111027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42108D3-286E-C543-9DEB-0B2A6911E8DC}"/>
              </a:ext>
            </a:extLst>
          </p:cNvPr>
          <p:cNvSpPr txBox="1"/>
          <p:nvPr/>
        </p:nvSpPr>
        <p:spPr>
          <a:xfrm>
            <a:off x="4315618" y="4504107"/>
            <a:ext cx="433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Gas phase : Immersed Boundary Method</a:t>
            </a:r>
            <a:r>
              <a:rPr lang="en-US" altLang="ja-JP" sz="12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[4]</a:t>
            </a:r>
            <a:endParaRPr lang="en-US" altLang="ja-JP" sz="12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7F5276E-9BA7-C141-9AF2-A33CF6DAD590}"/>
                  </a:ext>
                </a:extLst>
              </p:cNvPr>
              <p:cNvSpPr txBox="1"/>
              <p:nvPr/>
            </p:nvSpPr>
            <p:spPr>
              <a:xfrm>
                <a:off x="4621485" y="4868899"/>
                <a:ext cx="1463799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7F5276E-9BA7-C141-9AF2-A33CF6DA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485" y="4868899"/>
                <a:ext cx="1463799" cy="202235"/>
              </a:xfrm>
              <a:prstGeom prst="rect">
                <a:avLst/>
              </a:prstGeom>
              <a:blipFill>
                <a:blip r:embed="rId8"/>
                <a:stretch>
                  <a:fillRect l="-862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7C1612-DAFE-504C-A63D-1BD8909C9BAA}"/>
                  </a:ext>
                </a:extLst>
              </p:cNvPr>
              <p:cNvSpPr txBox="1"/>
              <p:nvPr/>
            </p:nvSpPr>
            <p:spPr>
              <a:xfrm>
                <a:off x="4662012" y="5738691"/>
                <a:ext cx="187076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5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𝑓𝑙𝑢𝑖𝑑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</m:oMath>
                  </m:oMathPara>
                </a14:m>
                <a:endParaRPr lang="en-US" altLang="ja-JP" sz="105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437C1612-DAFE-504C-A63D-1BD8909C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12" y="5738691"/>
                <a:ext cx="1870769" cy="161583"/>
              </a:xfrm>
              <a:prstGeom prst="rect">
                <a:avLst/>
              </a:prstGeom>
              <a:blipFill>
                <a:blip r:embed="rId9"/>
                <a:stretch>
                  <a:fillRect t="-7143" r="-135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C21D3A9-97AD-6F49-AB17-D271063DBE5D}"/>
                  </a:ext>
                </a:extLst>
              </p:cNvPr>
              <p:cNvSpPr txBox="1"/>
              <p:nvPr/>
            </p:nvSpPr>
            <p:spPr>
              <a:xfrm>
                <a:off x="4642131" y="5196677"/>
                <a:ext cx="1433534" cy="38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ja-JP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𝑰𝑩</m:t>
                          </m:r>
                        </m:sub>
                      </m:sSub>
                      <m:r>
                        <a:rPr lang="en-US" altLang="ja-JP" sz="1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altLang="ja-JP" sz="1200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120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C21D3A9-97AD-6F49-AB17-D271063DB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31" y="5196677"/>
                <a:ext cx="1433534" cy="388120"/>
              </a:xfrm>
              <a:prstGeom prst="rect">
                <a:avLst/>
              </a:prstGeom>
              <a:blipFill>
                <a:blip r:embed="rId10"/>
                <a:stretch>
                  <a:fillRect l="-3540"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C1845F0E-CACD-CF4D-B0CB-920600F43907}"/>
                  </a:ext>
                </a:extLst>
              </p:cNvPr>
              <p:cNvSpPr txBox="1"/>
              <p:nvPr/>
            </p:nvSpPr>
            <p:spPr>
              <a:xfrm>
                <a:off x="4642131" y="5990598"/>
                <a:ext cx="111126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ja-JP" sz="1050" b="1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ja-JP" altLang="en-US" sz="1050" dirty="0"/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C1845F0E-CACD-CF4D-B0CB-920600F4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31" y="5990598"/>
                <a:ext cx="1111266" cy="161583"/>
              </a:xfrm>
              <a:prstGeom prst="rect">
                <a:avLst/>
              </a:prstGeom>
              <a:blipFill>
                <a:blip r:embed="rId11"/>
                <a:stretch>
                  <a:fillRect l="-1136" t="-15385" r="-2273" b="-4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45167BA-9D2C-BD4B-9754-B87ED6E32579}"/>
                  </a:ext>
                </a:extLst>
              </p:cNvPr>
              <p:cNvSpPr txBox="1"/>
              <p:nvPr/>
            </p:nvSpPr>
            <p:spPr>
              <a:xfrm>
                <a:off x="5935443" y="5982967"/>
                <a:ext cx="1047210" cy="1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ja-JP" sz="1050" b="1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𝑔𝑎𝑠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ja-JP" altLang="en-US" sz="1050" dirty="0"/>
              </a:p>
            </p:txBody>
          </p:sp>
        </mc:Choice>
        <mc:Fallback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45167BA-9D2C-BD4B-9754-B87ED6E32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43" y="5982967"/>
                <a:ext cx="1047210" cy="176843"/>
              </a:xfrm>
              <a:prstGeom prst="rect">
                <a:avLst/>
              </a:prstGeom>
              <a:blipFill>
                <a:blip r:embed="rId12"/>
                <a:stretch>
                  <a:fillRect t="-6667" r="-2381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大かっこ 22">
            <a:extLst>
              <a:ext uri="{FF2B5EF4-FFF2-40B4-BE49-F238E27FC236}">
                <a16:creationId xmlns:a16="http://schemas.microsoft.com/office/drawing/2014/main" id="{8F44F36C-6D4E-394E-9E31-2BB7D186C6CD}"/>
              </a:ext>
            </a:extLst>
          </p:cNvPr>
          <p:cNvSpPr/>
          <p:nvPr/>
        </p:nvSpPr>
        <p:spPr>
          <a:xfrm>
            <a:off x="4315617" y="4831400"/>
            <a:ext cx="2999606" cy="140075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DB856C2-0124-C343-A90C-ADDE5A4BF814}"/>
              </a:ext>
            </a:extLst>
          </p:cNvPr>
          <p:cNvSpPr txBox="1"/>
          <p:nvPr/>
        </p:nvSpPr>
        <p:spPr>
          <a:xfrm>
            <a:off x="271113" y="4504106"/>
            <a:ext cx="395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Solid phase</a:t>
            </a:r>
            <a:r>
              <a:rPr lang="ja-JP" altLang="en-US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：</a:t>
            </a:r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Signed Distance Function</a:t>
            </a:r>
            <a:r>
              <a:rPr lang="en-US" altLang="ja-JP" sz="12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[3]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07A83D20-FA3A-5746-B808-AEA48B70F60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35" y="4879403"/>
            <a:ext cx="1329659" cy="132965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8F23AE6-EB23-9D48-BFC3-021C1A12E6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27" y="4895305"/>
            <a:ext cx="1288255" cy="128825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50C43FF-55D6-9841-BE73-C759626CB87A}"/>
              </a:ext>
            </a:extLst>
          </p:cNvPr>
          <p:cNvSpPr txBox="1"/>
          <p:nvPr/>
        </p:nvSpPr>
        <p:spPr>
          <a:xfrm>
            <a:off x="2606933" y="4159265"/>
            <a:ext cx="27853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Boundary conditions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68237545-445F-D94E-AB37-60022BE30DCC}"/>
              </a:ext>
            </a:extLst>
          </p:cNvPr>
          <p:cNvCxnSpPr>
            <a:cxnSpLocks/>
          </p:cNvCxnSpPr>
          <p:nvPr/>
        </p:nvCxnSpPr>
        <p:spPr>
          <a:xfrm flipV="1">
            <a:off x="5023726" y="2173801"/>
            <a:ext cx="573670" cy="239200"/>
          </a:xfrm>
          <a:prstGeom prst="line">
            <a:avLst/>
          </a:prstGeom>
          <a:ln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B18583F-D71C-5643-BC66-6182DA257D56}"/>
              </a:ext>
            </a:extLst>
          </p:cNvPr>
          <p:cNvSpPr txBox="1"/>
          <p:nvPr/>
        </p:nvSpPr>
        <p:spPr>
          <a:xfrm>
            <a:off x="5606517" y="1881003"/>
            <a:ext cx="30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Powder flow shape was correspond.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A167C928-4AAF-4744-AB8D-19BF2F61E499}"/>
              </a:ext>
            </a:extLst>
          </p:cNvPr>
          <p:cNvSpPr txBox="1"/>
          <p:nvPr/>
        </p:nvSpPr>
        <p:spPr>
          <a:xfrm>
            <a:off x="5606517" y="3088334"/>
            <a:ext cx="30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Final filled shape was  also correspond.</a:t>
            </a: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B6458C39-5D61-1646-BC3C-9FF574120112}"/>
              </a:ext>
            </a:extLst>
          </p:cNvPr>
          <p:cNvCxnSpPr>
            <a:cxnSpLocks/>
          </p:cNvCxnSpPr>
          <p:nvPr/>
        </p:nvCxnSpPr>
        <p:spPr>
          <a:xfrm flipV="1">
            <a:off x="5023726" y="3462226"/>
            <a:ext cx="573670" cy="239200"/>
          </a:xfrm>
          <a:prstGeom prst="line">
            <a:avLst/>
          </a:prstGeom>
          <a:ln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9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52F7AB-05FE-4252-841F-2DAB5C01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Backgrounds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9F8880-C841-431C-A951-1D98AA82F070}"/>
              </a:ext>
            </a:extLst>
          </p:cNvPr>
          <p:cNvSpPr txBox="1"/>
          <p:nvPr/>
        </p:nvSpPr>
        <p:spPr>
          <a:xfrm>
            <a:off x="330449" y="4537962"/>
            <a:ext cx="482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phenomenon that powder is drawn into the die region by the downwards motion of punch.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016F31D-5B05-4B3C-8554-5BB56EF5AD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7" y="1045318"/>
            <a:ext cx="1006486" cy="6683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BD494A-6735-4FDF-97FD-A954CFCDAD94}"/>
              </a:ext>
            </a:extLst>
          </p:cNvPr>
          <p:cNvSpPr txBox="1"/>
          <p:nvPr/>
        </p:nvSpPr>
        <p:spPr>
          <a:xfrm>
            <a:off x="105827" y="4129927"/>
            <a:ext cx="2526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Suction effect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03D4BB2-B28C-4718-B3A1-92B6CE78FC53}"/>
              </a:ext>
            </a:extLst>
          </p:cNvPr>
          <p:cNvSpPr/>
          <p:nvPr/>
        </p:nvSpPr>
        <p:spPr>
          <a:xfrm flipH="1">
            <a:off x="319731" y="4596617"/>
            <a:ext cx="36000" cy="432000"/>
          </a:xfrm>
          <a:prstGeom prst="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531F76D-CC1B-408B-927A-9364818BAB75}"/>
              </a:ext>
            </a:extLst>
          </p:cNvPr>
          <p:cNvSpPr/>
          <p:nvPr/>
        </p:nvSpPr>
        <p:spPr>
          <a:xfrm>
            <a:off x="6122254" y="6489359"/>
            <a:ext cx="24176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S. Jackson, I.C. Sinka, A.C.F. Cocks, 2006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93DEDB54-067E-4DE2-9F5D-4D4D0E73B1B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2654" r="2748" b="4760"/>
          <a:stretch/>
        </p:blipFill>
        <p:spPr>
          <a:xfrm>
            <a:off x="1945678" y="1093195"/>
            <a:ext cx="900000" cy="59634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F987AC1-C2DF-4A3C-8121-D9FDC74C36F7}"/>
              </a:ext>
            </a:extLst>
          </p:cNvPr>
          <p:cNvSpPr txBox="1"/>
          <p:nvPr/>
        </p:nvSpPr>
        <p:spPr>
          <a:xfrm>
            <a:off x="105827" y="2197803"/>
            <a:ext cx="4466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compaction process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028274D-8C5F-4059-B38A-D73B943497BA}"/>
              </a:ext>
            </a:extLst>
          </p:cNvPr>
          <p:cNvSpPr txBox="1"/>
          <p:nvPr/>
        </p:nvSpPr>
        <p:spPr>
          <a:xfrm>
            <a:off x="365223" y="2611510"/>
            <a:ext cx="4525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compaction is widely used manufacturing process in above industries.</a:t>
            </a: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This process consists of 3 phases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772A1E4-6561-4540-A5F7-487111E8581A}"/>
              </a:ext>
            </a:extLst>
          </p:cNvPr>
          <p:cNvSpPr/>
          <p:nvPr/>
        </p:nvSpPr>
        <p:spPr>
          <a:xfrm>
            <a:off x="329223" y="2649426"/>
            <a:ext cx="36000" cy="648000"/>
          </a:xfrm>
          <a:prstGeom prst="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C2B6544E-3E5A-4F6A-B1F6-21C265293A6C}"/>
              </a:ext>
            </a:extLst>
          </p:cNvPr>
          <p:cNvSpPr/>
          <p:nvPr/>
        </p:nvSpPr>
        <p:spPr>
          <a:xfrm>
            <a:off x="772032" y="967145"/>
            <a:ext cx="900000" cy="900000"/>
          </a:xfrm>
          <a:prstGeom prst="ellipse">
            <a:avLst/>
          </a:prstGeom>
          <a:noFill/>
          <a:ln w="28575"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BF446D32-FBF7-4B39-9490-17FBCAF6F1CF}"/>
              </a:ext>
            </a:extLst>
          </p:cNvPr>
          <p:cNvSpPr/>
          <p:nvPr/>
        </p:nvSpPr>
        <p:spPr>
          <a:xfrm>
            <a:off x="1937773" y="967145"/>
            <a:ext cx="900000" cy="900000"/>
          </a:xfrm>
          <a:prstGeom prst="ellipse">
            <a:avLst/>
          </a:prstGeom>
          <a:noFill/>
          <a:ln w="28575"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ッター プレースホルダー 16">
            <a:extLst>
              <a:ext uri="{FF2B5EF4-FFF2-40B4-BE49-F238E27FC236}">
                <a16:creationId xmlns:a16="http://schemas.microsoft.com/office/drawing/2014/main" id="{F03CF981-DBB4-4AF3-9B09-13EC2B78A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BFC92A2E-E41E-4BD9-A95C-69827F5C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pic>
        <p:nvPicPr>
          <p:cNvPr id="5" name="mov0001-0060">
            <a:hlinkClick r:id="" action="ppaction://media"/>
            <a:extLst>
              <a:ext uri="{FF2B5EF4-FFF2-40B4-BE49-F238E27FC236}">
                <a16:creationId xmlns:a16="http://schemas.microsoft.com/office/drawing/2014/main" id="{DBC4CFA8-96B7-4D02-B9EA-E2BFAD61D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70506" y="4038818"/>
            <a:ext cx="2969398" cy="1979598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FADB1FFA-6076-4828-8D32-F49A3A49041C}"/>
              </a:ext>
            </a:extLst>
          </p:cNvPr>
          <p:cNvSpPr txBox="1"/>
          <p:nvPr/>
        </p:nvSpPr>
        <p:spPr>
          <a:xfrm>
            <a:off x="105827" y="5159035"/>
            <a:ext cx="336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Previous Research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8307BF0-9118-A542-8545-404037852E21}"/>
              </a:ext>
            </a:extLst>
          </p:cNvPr>
          <p:cNvSpPr txBox="1"/>
          <p:nvPr/>
        </p:nvSpPr>
        <p:spPr>
          <a:xfrm>
            <a:off x="330449" y="5544523"/>
            <a:ext cx="46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effectiveness of suction effect has been examined mostly by the experiment.</a:t>
            </a:r>
            <a:r>
              <a:rPr lang="en-US" altLang="ja-JP" sz="14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[1]</a:t>
            </a:r>
            <a:endParaRPr lang="en-US" altLang="ja-JP" sz="14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A30AF50-4DD4-AC48-9039-8FB4F7C3B23B}"/>
              </a:ext>
            </a:extLst>
          </p:cNvPr>
          <p:cNvSpPr/>
          <p:nvPr/>
        </p:nvSpPr>
        <p:spPr>
          <a:xfrm>
            <a:off x="296704" y="5586416"/>
            <a:ext cx="36000" cy="432000"/>
          </a:xfrm>
          <a:prstGeom prst="rect">
            <a:avLst/>
          </a:prstGeom>
          <a:solidFill>
            <a:srgbClr val="28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ja-JP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tablet-compression-process">
            <a:hlinkClick r:id="" action="ppaction://media"/>
            <a:extLst>
              <a:ext uri="{FF2B5EF4-FFF2-40B4-BE49-F238E27FC236}">
                <a16:creationId xmlns:a16="http://schemas.microsoft.com/office/drawing/2014/main" id="{7BED323D-19AF-884A-AB72-EB1B51D8B2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b="2215"/>
          <a:stretch/>
        </p:blipFill>
        <p:spPr>
          <a:xfrm>
            <a:off x="4890269" y="937136"/>
            <a:ext cx="3950741" cy="2692187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727937F-A11C-2041-8F98-D45FEE16A134}"/>
              </a:ext>
            </a:extLst>
          </p:cNvPr>
          <p:cNvSpPr txBox="1"/>
          <p:nvPr/>
        </p:nvSpPr>
        <p:spPr>
          <a:xfrm>
            <a:off x="375781" y="3435813"/>
            <a:ext cx="128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16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➀</a:t>
            </a:r>
            <a:r>
              <a:rPr lang="en-US" altLang="ja-JP" sz="16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Die filling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F87496C-B7C7-DA42-9370-FE092F80D68E}"/>
              </a:ext>
            </a:extLst>
          </p:cNvPr>
          <p:cNvSpPr txBox="1"/>
          <p:nvPr/>
        </p:nvSpPr>
        <p:spPr>
          <a:xfrm>
            <a:off x="1664193" y="3438499"/>
            <a:ext cx="128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16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➁</a:t>
            </a:r>
            <a:r>
              <a:rPr lang="en-US" altLang="ja-JP" sz="16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Pressing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807709-621D-D74A-A8C0-A03F46068DBB}"/>
              </a:ext>
            </a:extLst>
          </p:cNvPr>
          <p:cNvSpPr txBox="1"/>
          <p:nvPr/>
        </p:nvSpPr>
        <p:spPr>
          <a:xfrm>
            <a:off x="2952605" y="3439877"/>
            <a:ext cx="128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16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➂</a:t>
            </a:r>
            <a:r>
              <a:rPr lang="en-US" altLang="ja-JP" sz="16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Ejection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CB88ABA-02DD-2E40-89D6-DFCBB41DD28C}"/>
              </a:ext>
            </a:extLst>
          </p:cNvPr>
          <p:cNvSpPr txBox="1"/>
          <p:nvPr/>
        </p:nvSpPr>
        <p:spPr>
          <a:xfrm>
            <a:off x="792397" y="3731041"/>
            <a:ext cx="233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Important for productivity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18746E3-9851-F443-BACD-1EB02F7678E6}"/>
              </a:ext>
            </a:extLst>
          </p:cNvPr>
          <p:cNvSpPr txBox="1"/>
          <p:nvPr/>
        </p:nvSpPr>
        <p:spPr>
          <a:xfrm>
            <a:off x="768746" y="1915819"/>
            <a:ext cx="870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Pharmaceutics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202C6E3-205D-DB4F-9CC2-860E6B3439DF}"/>
              </a:ext>
            </a:extLst>
          </p:cNvPr>
          <p:cNvSpPr txBox="1"/>
          <p:nvPr/>
        </p:nvSpPr>
        <p:spPr>
          <a:xfrm>
            <a:off x="1960657" y="1917987"/>
            <a:ext cx="870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Metallurgy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005D386-4B73-4C46-823E-44916207F0F1}"/>
              </a:ext>
            </a:extLst>
          </p:cNvPr>
          <p:cNvSpPr txBox="1"/>
          <p:nvPr/>
        </p:nvSpPr>
        <p:spPr>
          <a:xfrm>
            <a:off x="3087397" y="1912607"/>
            <a:ext cx="870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Ceramics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0A057F3-BA95-2748-B358-DB3DF48406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8560" y="1045935"/>
            <a:ext cx="519949" cy="738437"/>
          </a:xfrm>
          <a:prstGeom prst="rect">
            <a:avLst/>
          </a:prstGeom>
        </p:spPr>
      </p:pic>
      <p:sp>
        <p:nvSpPr>
          <p:cNvPr id="33" name="楕円 32">
            <a:extLst>
              <a:ext uri="{FF2B5EF4-FFF2-40B4-BE49-F238E27FC236}">
                <a16:creationId xmlns:a16="http://schemas.microsoft.com/office/drawing/2014/main" id="{92A1C90E-C991-4BCE-9E52-309B85F68164}"/>
              </a:ext>
            </a:extLst>
          </p:cNvPr>
          <p:cNvSpPr/>
          <p:nvPr/>
        </p:nvSpPr>
        <p:spPr>
          <a:xfrm>
            <a:off x="3072419" y="967145"/>
            <a:ext cx="900000" cy="900000"/>
          </a:xfrm>
          <a:prstGeom prst="ellipse">
            <a:avLst/>
          </a:prstGeom>
          <a:noFill/>
          <a:ln w="28575"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71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87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C4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6C4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 animBg="1"/>
      <p:bldP spid="51" grpId="0"/>
      <p:bldP spid="29" grpId="0"/>
      <p:bldP spid="34" grpId="0" animBg="1"/>
      <p:bldP spid="37" grpId="0"/>
      <p:bldP spid="38" grpId="0"/>
      <p:bldP spid="39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52F7AB-05FE-4252-841F-2DAB5C01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Objective</a:t>
            </a:r>
            <a:endParaRPr kumimoji="1" lang="ja-JP" altLang="en-US" dirty="0"/>
          </a:p>
        </p:txBody>
      </p:sp>
      <p:sp>
        <p:nvSpPr>
          <p:cNvPr id="17" name="フッター プレースホルダー 16">
            <a:extLst>
              <a:ext uri="{FF2B5EF4-FFF2-40B4-BE49-F238E27FC236}">
                <a16:creationId xmlns:a16="http://schemas.microsoft.com/office/drawing/2014/main" id="{F03CF981-DBB4-4AF3-9B09-13EC2B78A5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BFC92A2E-E41E-4BD9-A95C-69827F5CB1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F1F1364-90BE-4574-A2AA-31341E4D0DA7}"/>
              </a:ext>
            </a:extLst>
          </p:cNvPr>
          <p:cNvSpPr txBox="1"/>
          <p:nvPr/>
        </p:nvSpPr>
        <p:spPr>
          <a:xfrm>
            <a:off x="466571" y="5093272"/>
            <a:ext cx="8187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To reveal the mechanism of the suction effect in the die filling by employing numerical simulation. 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55D40A0-2646-48FE-9FC5-C928874597BA}"/>
              </a:ext>
            </a:extLst>
          </p:cNvPr>
          <p:cNvSpPr txBox="1"/>
          <p:nvPr/>
        </p:nvSpPr>
        <p:spPr>
          <a:xfrm>
            <a:off x="446758" y="4608051"/>
            <a:ext cx="246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1EBAB95-9B03-4624-89CE-FE1EDB37C648}"/>
              </a:ext>
            </a:extLst>
          </p:cNvPr>
          <p:cNvSpPr txBox="1"/>
          <p:nvPr/>
        </p:nvSpPr>
        <p:spPr>
          <a:xfrm>
            <a:off x="446758" y="1472886"/>
            <a:ext cx="820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Only by employing experiment, it’s difficult to obtain data inside of the die region.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C33360B-4D6D-6541-B689-5CD78EFBD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3503" r="4914" b="4170"/>
          <a:stretch/>
        </p:blipFill>
        <p:spPr>
          <a:xfrm>
            <a:off x="514307" y="2851320"/>
            <a:ext cx="1079041" cy="153609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6A4DEFE-56E5-4247-A7BD-43F3B774A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28" y="2853722"/>
            <a:ext cx="1006776" cy="151016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06DD41A-BBC9-8248-A7BA-CA76D5C2B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28" y="2843371"/>
            <a:ext cx="939041" cy="147812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B6D8364-64C1-6340-B173-CCC9ED23D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t="11509" r="25617" b="7295"/>
          <a:stretch/>
        </p:blipFill>
        <p:spPr>
          <a:xfrm>
            <a:off x="6100656" y="2855198"/>
            <a:ext cx="406833" cy="146629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D57B04-E345-2448-BF8D-0611A5FC7B6C}"/>
              </a:ext>
            </a:extLst>
          </p:cNvPr>
          <p:cNvSpPr txBox="1"/>
          <p:nvPr/>
        </p:nvSpPr>
        <p:spPr>
          <a:xfrm>
            <a:off x="1387339" y="2469091"/>
            <a:ext cx="1257369" cy="307777"/>
          </a:xfrm>
          <a:prstGeom prst="rect">
            <a:avLst/>
          </a:prstGeom>
          <a:noFill/>
          <a:ln>
            <a:solidFill>
              <a:srgbClr val="282B4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D3E9A10-68F8-484D-ADE2-B3A6BA8AFE27}"/>
              </a:ext>
            </a:extLst>
          </p:cNvPr>
          <p:cNvSpPr txBox="1"/>
          <p:nvPr/>
        </p:nvSpPr>
        <p:spPr>
          <a:xfrm>
            <a:off x="5020916" y="2457559"/>
            <a:ext cx="2199121" cy="307777"/>
          </a:xfrm>
          <a:prstGeom prst="rect">
            <a:avLst/>
          </a:prstGeom>
          <a:noFill/>
          <a:ln>
            <a:solidFill>
              <a:srgbClr val="282B4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Numerical Simulation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A3297F4-F3F7-3947-B51E-DCFBE0F90B20}"/>
              </a:ext>
            </a:extLst>
          </p:cNvPr>
          <p:cNvSpPr txBox="1"/>
          <p:nvPr/>
        </p:nvSpPr>
        <p:spPr>
          <a:xfrm>
            <a:off x="466571" y="937800"/>
            <a:ext cx="1549453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D7A7ACF-39E4-1D41-870F-4E6D4F432F70}"/>
              </a:ext>
            </a:extLst>
          </p:cNvPr>
          <p:cNvSpPr txBox="1"/>
          <p:nvPr/>
        </p:nvSpPr>
        <p:spPr>
          <a:xfrm>
            <a:off x="1603009" y="2841942"/>
            <a:ext cx="2520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1. Can’t pause powder flow</a:t>
            </a:r>
          </a:p>
          <a:p>
            <a:pPr marL="342900" indent="-342900">
              <a:buAutoNum type="arabicPeriod"/>
            </a:pPr>
            <a:endParaRPr lang="en-US" altLang="ja-JP" sz="14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2. Difficult setting sensors</a:t>
            </a:r>
          </a:p>
          <a:p>
            <a:endParaRPr lang="en-US" altLang="ja-JP" sz="14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lang="en-US" altLang="ja-JP" sz="1400" dirty="0">
                <a:solidFill>
                  <a:srgbClr val="282B4E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3.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Difficult making certain</a:t>
            </a:r>
            <a:b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experimental conditions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82233A2-D03F-7F46-97CB-875C5C663EB0}"/>
              </a:ext>
            </a:extLst>
          </p:cNvPr>
          <p:cNvSpPr txBox="1"/>
          <p:nvPr/>
        </p:nvSpPr>
        <p:spPr>
          <a:xfrm>
            <a:off x="6513875" y="2843371"/>
            <a:ext cx="2630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1.</a:t>
            </a:r>
            <a:r>
              <a:rPr lang="en-US" altLang="ja-JP" sz="1400" dirty="0">
                <a:solidFill>
                  <a:srgbClr val="282B4E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Can watch every moments</a:t>
            </a:r>
          </a:p>
          <a:p>
            <a:endParaRPr lang="en-US" altLang="ja-JP" sz="14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lang="en-US" altLang="ja-JP" sz="1400" dirty="0">
                <a:solidFill>
                  <a:srgbClr val="282B4E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2. 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Can get many kinds of data</a:t>
            </a: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 e.g.</a:t>
            </a: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   </a:t>
            </a:r>
            <a:r>
              <a:rPr lang="ja-JP" altLang="en-US" sz="14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Pressure distribution</a:t>
            </a: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      </a:t>
            </a:r>
            <a:r>
              <a:rPr lang="ja-JP" altLang="en-US" sz="14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Velocity distribution</a:t>
            </a:r>
          </a:p>
          <a:p>
            <a:endParaRPr lang="en-US" altLang="ja-JP" sz="14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3. Can make any conditions</a:t>
            </a:r>
          </a:p>
        </p:txBody>
      </p:sp>
    </p:spTree>
    <p:extLst>
      <p:ext uri="{BB962C8B-B14F-4D97-AF65-F5344CB8AC3E}">
        <p14:creationId xmlns:p14="http://schemas.microsoft.com/office/powerpoint/2010/main" val="330275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14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28880-D1B3-4A7D-B0D0-193B6F3F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Numerical Methods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11BA36-F156-4D55-92BA-4A26D7F3FF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F388DF-017A-4316-A119-E98E31EBF8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FED222-727D-480A-9615-AC8A82A5201E}"/>
              </a:ext>
            </a:extLst>
          </p:cNvPr>
          <p:cNvSpPr txBox="1"/>
          <p:nvPr/>
        </p:nvSpPr>
        <p:spPr>
          <a:xfrm>
            <a:off x="331584" y="1786510"/>
            <a:ext cx="5483836" cy="523220"/>
          </a:xfrm>
          <a:prstGeom prst="rect">
            <a:avLst/>
          </a:prstGeom>
          <a:noFill/>
          <a:ln w="28575">
            <a:solidFill>
              <a:srgbClr val="282B4E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800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Advanced DEM–CFD</a:t>
            </a:r>
            <a:r>
              <a:rPr lang="ja-JP" altLang="en-US" sz="2800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800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Method</a:t>
            </a:r>
            <a:r>
              <a:rPr lang="en-US" altLang="ja-JP" sz="2800" baseline="30000" dirty="0">
                <a:uFill>
                  <a:solidFill>
                    <a:srgbClr val="2D3C50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[1]</a:t>
            </a:r>
            <a:endParaRPr lang="en-US" altLang="ja-JP" sz="2800" dirty="0">
              <a:uFill>
                <a:solidFill>
                  <a:srgbClr val="2D3C50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6FF8507-866C-4B6B-B86E-B18718850680}"/>
                  </a:ext>
                </a:extLst>
              </p:cNvPr>
              <p:cNvSpPr txBox="1"/>
              <p:nvPr/>
            </p:nvSpPr>
            <p:spPr>
              <a:xfrm>
                <a:off x="1013899" y="5024020"/>
                <a:ext cx="12632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ja-JP" altLang="ja-JP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6FF8507-866C-4B6B-B86E-B18718850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99" y="5024020"/>
                <a:ext cx="1263230" cy="184666"/>
              </a:xfrm>
              <a:prstGeom prst="rect">
                <a:avLst/>
              </a:prstGeom>
              <a:blipFill>
                <a:blip r:embed="rId5"/>
                <a:stretch>
                  <a:fillRect l="-4000" t="-7143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C49162B-C6FA-4F0F-A840-F053B3B5C3FE}"/>
                  </a:ext>
                </a:extLst>
              </p:cNvPr>
              <p:cNvSpPr txBox="1"/>
              <p:nvPr/>
            </p:nvSpPr>
            <p:spPr>
              <a:xfrm>
                <a:off x="690960" y="5318878"/>
                <a:ext cx="2032986" cy="411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12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C49162B-C6FA-4F0F-A840-F053B3B5C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0" y="5318878"/>
                <a:ext cx="2032986" cy="411972"/>
              </a:xfrm>
              <a:prstGeom prst="rect">
                <a:avLst/>
              </a:prstGeom>
              <a:blipFill>
                <a:blip r:embed="rId6"/>
                <a:stretch>
                  <a:fillRect l="-6832" t="-224242" b="-3121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1DBFFFF-7A8B-4180-9D65-205BB1A1C254}"/>
                  </a:ext>
                </a:extLst>
              </p:cNvPr>
              <p:cNvSpPr txBox="1"/>
              <p:nvPr/>
            </p:nvSpPr>
            <p:spPr>
              <a:xfrm>
                <a:off x="880435" y="5803976"/>
                <a:ext cx="17264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05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ja-JP" sz="105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</m:oMath>
                  </m:oMathPara>
                </a14:m>
                <a:endParaRPr lang="en-US" altLang="ja-JP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1DBFFFF-7A8B-4180-9D65-205BB1A1C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35" y="5803976"/>
                <a:ext cx="1726498" cy="161583"/>
              </a:xfrm>
              <a:prstGeom prst="rect">
                <a:avLst/>
              </a:prstGeom>
              <a:blipFill>
                <a:blip r:embed="rId7"/>
                <a:stretch>
                  <a:fillRect l="-730" t="-7143" r="-1460" b="-3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大かっこ 8">
            <a:extLst>
              <a:ext uri="{FF2B5EF4-FFF2-40B4-BE49-F238E27FC236}">
                <a16:creationId xmlns:a16="http://schemas.microsoft.com/office/drawing/2014/main" id="{DDAFFFD0-A760-4F24-A4EF-1B17C9544AF9}"/>
              </a:ext>
            </a:extLst>
          </p:cNvPr>
          <p:cNvSpPr/>
          <p:nvPr/>
        </p:nvSpPr>
        <p:spPr>
          <a:xfrm>
            <a:off x="559625" y="4965918"/>
            <a:ext cx="2244287" cy="111027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1B45BC1-8FEF-4269-9E19-1396EF694D0B}"/>
              </a:ext>
            </a:extLst>
          </p:cNvPr>
          <p:cNvSpPr txBox="1"/>
          <p:nvPr/>
        </p:nvSpPr>
        <p:spPr>
          <a:xfrm>
            <a:off x="4315618" y="4504107"/>
            <a:ext cx="433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Gas phase : Immersed Boundary Method</a:t>
            </a:r>
            <a:r>
              <a:rPr lang="en-US" altLang="ja-JP" sz="12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[5]</a:t>
            </a:r>
            <a:endParaRPr lang="en-US" altLang="ja-JP" sz="12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CC246A2-3034-40A1-AD0C-3292BDA55B0F}"/>
                  </a:ext>
                </a:extLst>
              </p:cNvPr>
              <p:cNvSpPr txBox="1"/>
              <p:nvPr/>
            </p:nvSpPr>
            <p:spPr>
              <a:xfrm>
                <a:off x="4621485" y="4868899"/>
                <a:ext cx="1463799" cy="20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ja-JP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ja-JP" altLang="ja-JP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CC246A2-3034-40A1-AD0C-3292BDA55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485" y="4868899"/>
                <a:ext cx="1463799" cy="202235"/>
              </a:xfrm>
              <a:prstGeom prst="rect">
                <a:avLst/>
              </a:prstGeom>
              <a:blipFill>
                <a:blip r:embed="rId8"/>
                <a:stretch>
                  <a:fillRect l="-862" b="-176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33BCC4-38F3-4CBB-8D12-EC27EE0B4268}"/>
                  </a:ext>
                </a:extLst>
              </p:cNvPr>
              <p:cNvSpPr txBox="1"/>
              <p:nvPr/>
            </p:nvSpPr>
            <p:spPr>
              <a:xfrm>
                <a:off x="4662012" y="5738691"/>
                <a:ext cx="187076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05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𝑓𝑙𝑢𝑖𝑑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</m:oMath>
                  </m:oMathPara>
                </a14:m>
                <a:endParaRPr lang="en-US" altLang="ja-JP" sz="105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C33BCC4-38F3-4CBB-8D12-EC27EE0B4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12" y="5738691"/>
                <a:ext cx="1870769" cy="161583"/>
              </a:xfrm>
              <a:prstGeom prst="rect">
                <a:avLst/>
              </a:prstGeom>
              <a:blipFill>
                <a:blip r:embed="rId9"/>
                <a:stretch>
                  <a:fillRect t="-7143" r="-135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112D9F4-A442-4C8B-8552-0BDD8AEBF5A6}"/>
                  </a:ext>
                </a:extLst>
              </p:cNvPr>
              <p:cNvSpPr txBox="1"/>
              <p:nvPr/>
            </p:nvSpPr>
            <p:spPr>
              <a:xfrm>
                <a:off x="4642131" y="5196677"/>
                <a:ext cx="1433534" cy="38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ja-JP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𝑰𝑩</m:t>
                          </m:r>
                        </m:sub>
                      </m:sSub>
                      <m:r>
                        <a:rPr lang="en-US" altLang="ja-JP" sz="1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altLang="ja-JP" sz="1200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200" b="1" i="1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ja-JP" sz="120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</m:oMath>
                  </m:oMathPara>
                </a14:m>
                <a:endParaRPr lang="ja-JP" altLang="en-US" sz="12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112D9F4-A442-4C8B-8552-0BDD8AEBF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31" y="5196677"/>
                <a:ext cx="1433534" cy="388120"/>
              </a:xfrm>
              <a:prstGeom prst="rect">
                <a:avLst/>
              </a:prstGeom>
              <a:blipFill>
                <a:blip r:embed="rId10"/>
                <a:stretch>
                  <a:fillRect l="-3540"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719D3DB-20C2-4CBE-ADF5-75FA19823DB4}"/>
                  </a:ext>
                </a:extLst>
              </p:cNvPr>
              <p:cNvSpPr txBox="1"/>
              <p:nvPr/>
            </p:nvSpPr>
            <p:spPr>
              <a:xfrm>
                <a:off x="4642131" y="5990598"/>
                <a:ext cx="111126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ja-JP" sz="1050" b="1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𝑤𝑎𝑙𝑙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ja-JP" altLang="en-US" sz="105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F719D3DB-20C2-4CBE-ADF5-75FA19823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31" y="5990598"/>
                <a:ext cx="1111266" cy="161583"/>
              </a:xfrm>
              <a:prstGeom prst="rect">
                <a:avLst/>
              </a:prstGeom>
              <a:blipFill>
                <a:blip r:embed="rId11"/>
                <a:stretch>
                  <a:fillRect l="-1136" t="-15385" r="-2273" b="-461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AD58352-DBED-4D57-BF9F-2A3B7E76D3C7}"/>
                  </a:ext>
                </a:extLst>
              </p:cNvPr>
              <p:cNvSpPr txBox="1"/>
              <p:nvPr/>
            </p:nvSpPr>
            <p:spPr>
              <a:xfrm>
                <a:off x="5935443" y="5982967"/>
                <a:ext cx="1047210" cy="1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05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altLang="ja-JP" sz="1050" b="1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𝑔𝑎𝑠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105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</m:oMath>
                  </m:oMathPara>
                </a14:m>
                <a:endParaRPr lang="ja-JP" altLang="en-US" sz="105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AD58352-DBED-4D57-BF9F-2A3B7E76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443" y="5982967"/>
                <a:ext cx="1047210" cy="176843"/>
              </a:xfrm>
              <a:prstGeom prst="rect">
                <a:avLst/>
              </a:prstGeom>
              <a:blipFill>
                <a:blip r:embed="rId12"/>
                <a:stretch>
                  <a:fillRect t="-6667" r="-2381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大かっこ 15">
            <a:extLst>
              <a:ext uri="{FF2B5EF4-FFF2-40B4-BE49-F238E27FC236}">
                <a16:creationId xmlns:a16="http://schemas.microsoft.com/office/drawing/2014/main" id="{676632CD-3645-463B-9B99-143189DA7119}"/>
              </a:ext>
            </a:extLst>
          </p:cNvPr>
          <p:cNvSpPr/>
          <p:nvPr/>
        </p:nvSpPr>
        <p:spPr>
          <a:xfrm>
            <a:off x="4315617" y="4831400"/>
            <a:ext cx="2999606" cy="140075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EC2EB96-C493-4852-9F75-5C60561B38B7}"/>
              </a:ext>
            </a:extLst>
          </p:cNvPr>
          <p:cNvSpPr txBox="1"/>
          <p:nvPr/>
        </p:nvSpPr>
        <p:spPr>
          <a:xfrm>
            <a:off x="271113" y="4504106"/>
            <a:ext cx="395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Solid phase</a:t>
            </a:r>
            <a:r>
              <a:rPr lang="ja-JP" altLang="en-US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：</a:t>
            </a:r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Signed Distance Function</a:t>
            </a:r>
            <a:r>
              <a:rPr lang="en-US" altLang="ja-JP" sz="12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[4]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A041E8-1698-4933-A48A-6F787C7BCF26}"/>
              </a:ext>
            </a:extLst>
          </p:cNvPr>
          <p:cNvSpPr txBox="1"/>
          <p:nvPr/>
        </p:nvSpPr>
        <p:spPr>
          <a:xfrm>
            <a:off x="2246610" y="2307856"/>
            <a:ext cx="35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DEM-CFD</a:t>
            </a:r>
            <a:r>
              <a:rPr lang="ja-JP" altLang="en-US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Method</a:t>
            </a:r>
            <a:r>
              <a:rPr lang="en-US" altLang="ja-JP" sz="20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[2]</a:t>
            </a:r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CC1B5ED8-7730-4E75-A6F7-B2D540A281A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35" y="4879403"/>
            <a:ext cx="1329659" cy="132965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BEA911A-371C-4528-8C1E-9ABDB7D4B95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27" y="4895305"/>
            <a:ext cx="1288255" cy="1288255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9CDDAFA-A6E0-4A55-8C25-AF1C3E03B719}"/>
              </a:ext>
            </a:extLst>
          </p:cNvPr>
          <p:cNvSpPr txBox="1"/>
          <p:nvPr/>
        </p:nvSpPr>
        <p:spPr>
          <a:xfrm>
            <a:off x="2606933" y="4159265"/>
            <a:ext cx="27853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Boundary conditions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D763483-EED3-4262-9089-D4415DC6C065}"/>
              </a:ext>
            </a:extLst>
          </p:cNvPr>
          <p:cNvSpPr txBox="1"/>
          <p:nvPr/>
        </p:nvSpPr>
        <p:spPr>
          <a:xfrm>
            <a:off x="4300751" y="6438898"/>
            <a:ext cx="1659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[1] H. Yao, et al., 2018</a:t>
            </a:r>
          </a:p>
          <a:p>
            <a:pPr algn="just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[2] Y. Tsuji et al., 1993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E860282-71DE-44BE-8303-D2873610BFB8}"/>
              </a:ext>
            </a:extLst>
          </p:cNvPr>
          <p:cNvSpPr txBox="1"/>
          <p:nvPr/>
        </p:nvSpPr>
        <p:spPr>
          <a:xfrm>
            <a:off x="7116442" y="6432464"/>
            <a:ext cx="165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[5] Sun X., et al., 2017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7BDF312-58CD-4BD0-B7FD-CC17907A45A1}"/>
              </a:ext>
            </a:extLst>
          </p:cNvPr>
          <p:cNvSpPr txBox="1"/>
          <p:nvPr/>
        </p:nvSpPr>
        <p:spPr>
          <a:xfrm>
            <a:off x="363801" y="1309385"/>
            <a:ext cx="692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Modeling of moving boundary with low calculation cost had been difficult.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578EB01-B5F2-4103-806F-3DD6B6941B68}"/>
              </a:ext>
            </a:extLst>
          </p:cNvPr>
          <p:cNvSpPr txBox="1"/>
          <p:nvPr/>
        </p:nvSpPr>
        <p:spPr>
          <a:xfrm>
            <a:off x="363688" y="893766"/>
            <a:ext cx="149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Problem</a:t>
            </a:r>
          </a:p>
        </p:txBody>
      </p:sp>
      <p:pic>
        <p:nvPicPr>
          <p:cNvPr id="33" name="300_0001-0120（変換済み）">
            <a:hlinkClick r:id="" action="ppaction://media"/>
            <a:extLst>
              <a:ext uri="{FF2B5EF4-FFF2-40B4-BE49-F238E27FC236}">
                <a16:creationId xmlns:a16="http://schemas.microsoft.com/office/drawing/2014/main" id="{E1378B00-68BA-4C89-BEED-3FF20D82E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471267" y="1008133"/>
            <a:ext cx="1024174" cy="1536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DA97FE-0340-D547-A8E3-906B0C1BBA59}"/>
                  </a:ext>
                </a:extLst>
              </p:cNvPr>
              <p:cNvSpPr/>
              <p:nvPr/>
            </p:nvSpPr>
            <p:spPr>
              <a:xfrm>
                <a:off x="751763" y="2979991"/>
                <a:ext cx="2998052" cy="539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ja-JP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ja-JP" alt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ja-JP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altLang="ja-JP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e>
                      </m:nary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ja-JP" alt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ja-JP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ja-JP" altLang="en-US" sz="1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ja-JP" altLang="en-US" sz="1200" b="1" i="1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ja-JP" altLang="en-US" sz="1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DA97FE-0340-D547-A8E3-906B0C1BB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63" y="2979991"/>
                <a:ext cx="2998052" cy="539507"/>
              </a:xfrm>
              <a:prstGeom prst="rect">
                <a:avLst/>
              </a:prstGeom>
              <a:blipFill>
                <a:blip r:embed="rId16"/>
                <a:stretch>
                  <a:fillRect t="-111628" b="-16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B4CB95D-42D0-0240-ACBB-AA36DCC4BB60}"/>
                  </a:ext>
                </a:extLst>
              </p:cNvPr>
              <p:cNvSpPr/>
              <p:nvPr/>
            </p:nvSpPr>
            <p:spPr>
              <a:xfrm>
                <a:off x="769386" y="3503702"/>
                <a:ext cx="733471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ja-JP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ja-JP" altLang="en-US" sz="1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ja-JP" altLang="en-US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ja-JP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altLang="ja-JP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ja-JP" altLang="en-US" sz="1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5B4CB95D-42D0-0240-ACBB-AA36DCC4B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6" y="3503702"/>
                <a:ext cx="733471" cy="4429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0B8D3386-8826-E346-9170-92F47EF7458F}"/>
                  </a:ext>
                </a:extLst>
              </p:cNvPr>
              <p:cNvSpPr/>
              <p:nvPr/>
            </p:nvSpPr>
            <p:spPr>
              <a:xfrm>
                <a:off x="4414773" y="3016360"/>
                <a:ext cx="3938472" cy="480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ja-JP" altLang="en-US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ja-JP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𝜖𝜌</m:t>
                              </m:r>
                              <m:sSub>
                                <m:sSubPr>
                                  <m:ctrlPr>
                                    <a:rPr lang="en-US" altLang="ja-JP" sz="12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12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ja-JP" sz="12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ja-JP" alt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・</m:t>
                      </m:r>
                      <m:d>
                        <m:d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altLang="ja-JP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ja-JP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sz="12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e>
                      </m:d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ja-JP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ja-JP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ja-JP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・</m:t>
                      </m:r>
                      <m:d>
                        <m:d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𝜖𝜌</m:t>
                      </m:r>
                      <m:r>
                        <a:rPr lang="ja-JP" altLang="en-US" sz="12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0B8D3386-8826-E346-9170-92F47EF74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773" y="3016360"/>
                <a:ext cx="3938472" cy="4804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B9C631CB-1618-7F49-AD71-386B520A6E04}"/>
                  </a:ext>
                </a:extLst>
              </p:cNvPr>
              <p:cNvSpPr/>
              <p:nvPr/>
            </p:nvSpPr>
            <p:spPr>
              <a:xfrm>
                <a:off x="4414773" y="3548138"/>
                <a:ext cx="1476815" cy="443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ja-JP" alt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ja-JP" alt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ja-JP" alt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altLang="ja-JP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ja-JP" sz="12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ja-JP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B9C631CB-1618-7F49-AD71-386B520A6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773" y="3548138"/>
                <a:ext cx="1476815" cy="44345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大かっこ 52">
            <a:extLst>
              <a:ext uri="{FF2B5EF4-FFF2-40B4-BE49-F238E27FC236}">
                <a16:creationId xmlns:a16="http://schemas.microsoft.com/office/drawing/2014/main" id="{A4061EE5-B769-3440-BAF8-62852100DEE5}"/>
              </a:ext>
            </a:extLst>
          </p:cNvPr>
          <p:cNvSpPr/>
          <p:nvPr/>
        </p:nvSpPr>
        <p:spPr>
          <a:xfrm>
            <a:off x="585025" y="2958678"/>
            <a:ext cx="2659954" cy="111027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4" name="大かっこ 53">
            <a:extLst>
              <a:ext uri="{FF2B5EF4-FFF2-40B4-BE49-F238E27FC236}">
                <a16:creationId xmlns:a16="http://schemas.microsoft.com/office/drawing/2014/main" id="{09B5CD72-67DE-B943-831D-3800C2469BC0}"/>
              </a:ext>
            </a:extLst>
          </p:cNvPr>
          <p:cNvSpPr/>
          <p:nvPr/>
        </p:nvSpPr>
        <p:spPr>
          <a:xfrm>
            <a:off x="4292207" y="2971522"/>
            <a:ext cx="4061038" cy="1110271"/>
          </a:xfrm>
          <a:prstGeom prst="bracketPair">
            <a:avLst/>
          </a:prstGeom>
          <a:ln w="28575">
            <a:solidFill>
              <a:srgbClr val="282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6C0467-3D6B-E64F-96F7-FD70DFF7AD90}"/>
              </a:ext>
            </a:extLst>
          </p:cNvPr>
          <p:cNvSpPr txBox="1"/>
          <p:nvPr/>
        </p:nvSpPr>
        <p:spPr>
          <a:xfrm>
            <a:off x="269869" y="2627652"/>
            <a:ext cx="395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Solid phase</a:t>
            </a:r>
            <a:r>
              <a:rPr lang="ja-JP" altLang="en-US" sz="12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：</a:t>
            </a:r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Discrete Element Method</a:t>
            </a:r>
            <a:r>
              <a:rPr lang="en-US" altLang="ja-JP" sz="1200" baseline="300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[3]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9E617D2-B056-CE48-9553-413030186B06}"/>
              </a:ext>
            </a:extLst>
          </p:cNvPr>
          <p:cNvSpPr txBox="1"/>
          <p:nvPr/>
        </p:nvSpPr>
        <p:spPr>
          <a:xfrm>
            <a:off x="4223350" y="2621866"/>
            <a:ext cx="395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Gas phase</a:t>
            </a:r>
            <a:r>
              <a:rPr lang="ja-JP" altLang="en-US" sz="120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：</a:t>
            </a:r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Computational Fluid Dynamics </a:t>
            </a:r>
          </a:p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(Local volume averaged)</a:t>
            </a:r>
            <a:endParaRPr lang="en-US" altLang="ja-JP" sz="1200" baseline="300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8B2E654-3350-624F-92E2-1FE74DE8DC49}"/>
                  </a:ext>
                </a:extLst>
              </p:cNvPr>
              <p:cNvSpPr/>
              <p:nvPr/>
            </p:nvSpPr>
            <p:spPr>
              <a:xfrm>
                <a:off x="1608103" y="3592624"/>
                <a:ext cx="1727176" cy="443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ja-JP" alt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ja-JP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ja-JP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d>
                        <m:dPr>
                          <m:ctrlPr>
                            <a:rPr lang="en-US" altLang="ja-JP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ja-JP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  <m:r>
                            <a:rPr lang="en-US" altLang="ja-JP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sSub>
                        <m:sSubPr>
                          <m:ctrlP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88B2E654-3350-624F-92E2-1FE74DE8D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03" y="3592624"/>
                <a:ext cx="1727176" cy="44300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2FC12F81-634B-C548-AB0A-A4982E59C46F}"/>
              </a:ext>
            </a:extLst>
          </p:cNvPr>
          <p:cNvCxnSpPr>
            <a:cxnSpLocks/>
          </p:cNvCxnSpPr>
          <p:nvPr/>
        </p:nvCxnSpPr>
        <p:spPr>
          <a:xfrm>
            <a:off x="2060028" y="3405352"/>
            <a:ext cx="73572" cy="187272"/>
          </a:xfrm>
          <a:prstGeom prst="line">
            <a:avLst/>
          </a:prstGeom>
          <a:ln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94D74B6-EB2A-9249-8F10-7C1583A980E3}"/>
              </a:ext>
            </a:extLst>
          </p:cNvPr>
          <p:cNvSpPr txBox="1"/>
          <p:nvPr/>
        </p:nvSpPr>
        <p:spPr>
          <a:xfrm>
            <a:off x="1667410" y="3968548"/>
            <a:ext cx="115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Drag force</a:t>
            </a:r>
            <a:endParaRPr lang="en-US" altLang="ja-JP" sz="1200" baseline="30000" dirty="0">
              <a:uFill>
                <a:solidFill>
                  <a:srgbClr val="FF695E"/>
                </a:solidFill>
              </a:u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FD2E613-E685-214A-8CAE-E82B18594648}"/>
              </a:ext>
            </a:extLst>
          </p:cNvPr>
          <p:cNvSpPr txBox="1"/>
          <p:nvPr/>
        </p:nvSpPr>
        <p:spPr>
          <a:xfrm>
            <a:off x="5554308" y="6438664"/>
            <a:ext cx="1659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[3] P. </a:t>
            </a:r>
            <a:r>
              <a:rPr lang="en-US" altLang="ja-JP" sz="1000" dirty="0" err="1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Cundall</a:t>
            </a:r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 et al., 1979</a:t>
            </a:r>
          </a:p>
          <a:p>
            <a:pPr algn="ctr"/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[4] Y. </a:t>
            </a:r>
            <a:r>
              <a:rPr lang="en-US" altLang="ja-JP" sz="1000" dirty="0" err="1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Shigeto</a:t>
            </a:r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  <a:ea typeface="源ノ角ゴシック JP Normal" panose="020B0400000000000000" pitchFamily="34" charset="-128"/>
                <a:cs typeface="Calibri" panose="020F0502020204030204" pitchFamily="34" charset="0"/>
              </a:rPr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24658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3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8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25" grpId="0"/>
      <p:bldP spid="29" grpId="0"/>
      <p:bldP spid="34" grpId="0"/>
      <p:bldP spid="35" grpId="0"/>
      <p:bldP spid="36" grpId="0"/>
      <p:bldP spid="53" grpId="0" animBg="1"/>
      <p:bldP spid="54" grpId="0" animBg="1"/>
      <p:bldP spid="37" grpId="0"/>
      <p:bldP spid="38" grpId="0"/>
      <p:bldP spid="41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1170F22-90A5-477F-B99B-7B57F75C9713}"/>
              </a:ext>
            </a:extLst>
          </p:cNvPr>
          <p:cNvSpPr/>
          <p:nvPr/>
        </p:nvSpPr>
        <p:spPr>
          <a:xfrm>
            <a:off x="4422070" y="2155802"/>
            <a:ext cx="4572001" cy="2101159"/>
          </a:xfrm>
          <a:prstGeom prst="rect">
            <a:avLst/>
          </a:prstGeom>
          <a:solidFill>
            <a:srgbClr val="282B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6377BD-976F-41FA-B013-93F98036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Conditions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DC40A13-19DF-49B5-9530-34E9041EE4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FCFAE4-A86E-45E7-9732-31C589B9E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8CBED7-B003-45AC-802E-ED10D6CF63F4}"/>
              </a:ext>
            </a:extLst>
          </p:cNvPr>
          <p:cNvSpPr txBox="1"/>
          <p:nvPr/>
        </p:nvSpPr>
        <p:spPr>
          <a:xfrm>
            <a:off x="4453204" y="975310"/>
            <a:ext cx="4509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Compare gravity filling with suction filling</a:t>
            </a:r>
            <a:endParaRPr lang="ja-JP" altLang="en-US" sz="28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5">
                <a:extLst>
                  <a:ext uri="{FF2B5EF4-FFF2-40B4-BE49-F238E27FC236}">
                    <a16:creationId xmlns:a16="http://schemas.microsoft.com/office/drawing/2014/main" id="{01C79B4E-ABB9-4BAD-B28F-14A8247032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766909"/>
                  </p:ext>
                </p:extLst>
              </p:nvPr>
            </p:nvGraphicFramePr>
            <p:xfrm>
              <a:off x="4453205" y="4665188"/>
              <a:ext cx="2342106" cy="1642482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1710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710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2457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sng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Gas Phase</a:t>
                          </a:r>
                          <a:endParaRPr lang="en-US" sz="10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88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Viscosity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ja-JP" sz="10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0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0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0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Pa</a:t>
                          </a:r>
                          <a:r>
                            <a:rPr lang="ja-JP" alt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・</a:t>
                          </a:r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endParaRPr lang="en-US" altLang="ja-JP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 kg/m</a:t>
                          </a:r>
                          <a:r>
                            <a:rPr lang="en-US" altLang="ja-JP" sz="1000" u="none" strike="noStrike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ja-JP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ＭＳ Ｐゴシック" panose="020B0600070205080204" pitchFamily="50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8332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sng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Solid Phase</a:t>
                          </a:r>
                          <a:endParaRPr lang="ja-JP" altLang="en-US" sz="10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ＭＳ Ｐゴシック" panose="020B0600070205080204" pitchFamily="50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7779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1500 </a:t>
                          </a:r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kg/m</a:t>
                          </a:r>
                          <a:r>
                            <a:rPr lang="en-US" altLang="ja-JP" sz="1000" u="none" strike="noStrike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egoe UI" panose="020B0502040204020203" pitchFamily="34" charset="0"/>
                              <a:cs typeface="Times New Roman" panose="02020603050405020304" pitchFamily="18" charset="0"/>
                            </a:rPr>
                            <a:t>Spring Constant</a:t>
                          </a: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50</a:t>
                          </a:r>
                          <a:r>
                            <a:rPr lang="en-US" sz="1000" u="none" strike="noStrike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N/m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Coefficient of restitution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0.9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Coefficient of friction</a:t>
                          </a: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0.3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5">
                <a:extLst>
                  <a:ext uri="{FF2B5EF4-FFF2-40B4-BE49-F238E27FC236}">
                    <a16:creationId xmlns:a16="http://schemas.microsoft.com/office/drawing/2014/main" id="{01C79B4E-ABB9-4BAD-B28F-14A8247032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766909"/>
                  </p:ext>
                </p:extLst>
              </p:nvPr>
            </p:nvGraphicFramePr>
            <p:xfrm>
              <a:off x="4453205" y="4665188"/>
              <a:ext cx="2342106" cy="1642482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17105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710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2457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sng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Gas Phase</a:t>
                          </a:r>
                          <a:endParaRPr lang="en-US" sz="10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88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Viscosity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7144" marR="7144" marT="7144" marB="0" anchor="ctr">
                        <a:blipFill>
                          <a:blip r:embed="rId2"/>
                          <a:stretch>
                            <a:fillRect l="-100521" t="-134483" r="-1042" b="-74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 kg/m</a:t>
                          </a:r>
                          <a:r>
                            <a:rPr lang="en-US" altLang="ja-JP" sz="1000" u="none" strike="noStrike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ja-JP" alt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ＭＳ Ｐゴシック" panose="020B0600070205080204" pitchFamily="50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8332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sng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Solid Phase</a:t>
                          </a:r>
                          <a:endParaRPr lang="ja-JP" altLang="en-US" sz="10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ＭＳ Ｐゴシック" panose="020B0600070205080204" pitchFamily="50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7779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Density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1500 </a:t>
                          </a:r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kg/m</a:t>
                          </a:r>
                          <a:r>
                            <a:rPr lang="en-US" altLang="ja-JP" sz="1000" u="none" strike="noStrike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egoe UI" panose="020B0502040204020203" pitchFamily="34" charset="0"/>
                              <a:cs typeface="Times New Roman" panose="02020603050405020304" pitchFamily="18" charset="0"/>
                            </a:rPr>
                            <a:t>Spring Constant</a:t>
                          </a: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50</a:t>
                          </a:r>
                          <a:r>
                            <a:rPr lang="en-US" sz="1000" u="none" strike="noStrike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N/m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119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Coefficient of restitution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0.9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76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Coefficient of friction</a:t>
                          </a:r>
                        </a:p>
                      </a:txBody>
                      <a:tcPr marL="7144" marR="7144" marT="7144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000" u="none" strike="noStrike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0.3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144" marR="7144" marT="7144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2B9F77D0-1489-4A95-8A77-3CE9182F2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66033"/>
              </p:ext>
            </p:extLst>
          </p:nvPr>
        </p:nvGraphicFramePr>
        <p:xfrm>
          <a:off x="7028873" y="4724505"/>
          <a:ext cx="1874982" cy="158316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37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51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</a:t>
                      </a:r>
                      <a:endParaRPr lang="en-US" altLang="ja-JP" sz="10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250 μm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Number of particles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500,000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3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System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Mono-dispersed</a:t>
                      </a: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Grid size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 mm</a:t>
                      </a: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Calculation time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0.2</a:t>
                      </a:r>
                      <a:r>
                        <a:rPr lang="en-US" altLang="ja-JP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egoe UI" panose="020B0502040204020203" pitchFamily="34" charset="0"/>
                          <a:cs typeface="Times New Roman" panose="02020603050405020304" pitchFamily="18" charset="0"/>
                        </a:rPr>
                        <a:t>Time step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egoe UI" panose="020B0502040204020203" pitchFamily="34" charset="0"/>
                          <a:cs typeface="Times New Roman" panose="02020603050405020304" pitchFamily="18" charset="0"/>
                        </a:rPr>
                        <a:t>2.0 </a:t>
                      </a:r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egoe UI" panose="020B0502040204020203" pitchFamily="34" charset="0"/>
                          <a:cs typeface="Times New Roman" panose="02020603050405020304" pitchFamily="18" charset="0"/>
                        </a:rPr>
                        <a:t>× 10</a:t>
                      </a:r>
                      <a:r>
                        <a:rPr lang="en-US" altLang="ja-JP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egoe UI" panose="020B0502040204020203" pitchFamily="34" charset="0"/>
                          <a:cs typeface="Times New Roman" panose="02020603050405020304" pitchFamily="18" charset="0"/>
                        </a:rPr>
                        <a:t>-6</a:t>
                      </a:r>
                      <a:r>
                        <a:rPr lang="en-US" altLang="ja-JP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egoe UI" panose="020B0502040204020203" pitchFamily="34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793521209"/>
                  </a:ext>
                </a:extLst>
              </a:tr>
            </a:tbl>
          </a:graphicData>
        </a:graphic>
      </p:graphicFrame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F0788E-DFE2-4219-860C-97937E8CB826}"/>
              </a:ext>
            </a:extLst>
          </p:cNvPr>
          <p:cNvSpPr txBox="1"/>
          <p:nvPr/>
        </p:nvSpPr>
        <p:spPr>
          <a:xfrm>
            <a:off x="4453204" y="4388189"/>
            <a:ext cx="234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Physical properties</a:t>
            </a:r>
            <a:endParaRPr lang="ja-JP" altLang="en-US" sz="1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C39B4EE-9C28-4C57-AD2F-46346BB7C813}"/>
              </a:ext>
            </a:extLst>
          </p:cNvPr>
          <p:cNvSpPr txBox="1"/>
          <p:nvPr/>
        </p:nvSpPr>
        <p:spPr>
          <a:xfrm>
            <a:off x="6981313" y="4448352"/>
            <a:ext cx="19225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rPr>
              <a:t>Calculation conditions</a:t>
            </a:r>
            <a:endParaRPr lang="ja-JP" altLang="en-US" sz="1200" dirty="0">
              <a:latin typeface="Times New Roman" panose="02020603050405020304" pitchFamily="18" charset="0"/>
              <a:ea typeface="メイリオ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B668F90-BB82-49EB-B594-622897436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" r="17438"/>
          <a:stretch/>
        </p:blipFill>
        <p:spPr>
          <a:xfrm>
            <a:off x="110837" y="852065"/>
            <a:ext cx="4156364" cy="54556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E2195E9-ED20-4B2B-B2A7-86F075DD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83" y="2224102"/>
            <a:ext cx="1150054" cy="172508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BC937B6-B53A-4539-BE73-78828814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546" y="2224102"/>
            <a:ext cx="1150055" cy="1725082"/>
          </a:xfrm>
          <a:prstGeom prst="rect">
            <a:avLst/>
          </a:prstGeom>
        </p:spPr>
      </p:pic>
      <p:sp>
        <p:nvSpPr>
          <p:cNvPr id="24" name="矢印: 下 23">
            <a:extLst>
              <a:ext uri="{FF2B5EF4-FFF2-40B4-BE49-F238E27FC236}">
                <a16:creationId xmlns:a16="http://schemas.microsoft.com/office/drawing/2014/main" id="{6E3B5BC6-22AC-4EBA-80EA-B77EE3F7E04D}"/>
              </a:ext>
            </a:extLst>
          </p:cNvPr>
          <p:cNvSpPr/>
          <p:nvPr/>
        </p:nvSpPr>
        <p:spPr>
          <a:xfrm>
            <a:off x="7590179" y="3423887"/>
            <a:ext cx="139177" cy="467231"/>
          </a:xfrm>
          <a:prstGeom prst="downArrow">
            <a:avLst/>
          </a:prstGeom>
          <a:solidFill>
            <a:srgbClr val="FE8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53AFED0-BC7A-43C2-A1CC-C0CB675779FB}"/>
              </a:ext>
            </a:extLst>
          </p:cNvPr>
          <p:cNvSpPr txBox="1"/>
          <p:nvPr/>
        </p:nvSpPr>
        <p:spPr>
          <a:xfrm>
            <a:off x="7862539" y="3234841"/>
            <a:ext cx="1281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Punch moves downwards</a:t>
            </a:r>
          </a:p>
          <a:p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(500 mm/s)</a:t>
            </a: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024EB54-117D-4886-955A-78FDE2CB6BC3}"/>
              </a:ext>
            </a:extLst>
          </p:cNvPr>
          <p:cNvCxnSpPr>
            <a:cxnSpLocks/>
          </p:cNvCxnSpPr>
          <p:nvPr/>
        </p:nvCxnSpPr>
        <p:spPr>
          <a:xfrm>
            <a:off x="5494938" y="3758061"/>
            <a:ext cx="897144" cy="0"/>
          </a:xfrm>
          <a:prstGeom prst="line">
            <a:avLst/>
          </a:prstGeom>
          <a:ln w="19050"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4B2F700-035D-447B-A25C-B9974CB5AD2E}"/>
              </a:ext>
            </a:extLst>
          </p:cNvPr>
          <p:cNvSpPr txBox="1"/>
          <p:nvPr/>
        </p:nvSpPr>
        <p:spPr>
          <a:xfrm>
            <a:off x="6459364" y="3949184"/>
            <a:ext cx="175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Suction filling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72FF6B8-E3D2-4A12-9888-691BFC32F391}"/>
              </a:ext>
            </a:extLst>
          </p:cNvPr>
          <p:cNvSpPr txBox="1"/>
          <p:nvPr/>
        </p:nvSpPr>
        <p:spPr>
          <a:xfrm>
            <a:off x="5288146" y="3949184"/>
            <a:ext cx="132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Gravity filling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8FB14A4-1F57-429C-B7B0-19AF00887B64}"/>
              </a:ext>
            </a:extLst>
          </p:cNvPr>
          <p:cNvSpPr txBox="1"/>
          <p:nvPr/>
        </p:nvSpPr>
        <p:spPr>
          <a:xfrm>
            <a:off x="3428069" y="5744190"/>
            <a:ext cx="839132" cy="276999"/>
          </a:xfrm>
          <a:prstGeom prst="rect">
            <a:avLst/>
          </a:prstGeom>
          <a:solidFill>
            <a:srgbClr val="5C5C5C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: mm</a:t>
            </a:r>
            <a:endParaRPr kumimoji="1" lang="ja-JP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BBDA8FE-308F-4F74-8339-5581B167FB88}"/>
              </a:ext>
            </a:extLst>
          </p:cNvPr>
          <p:cNvSpPr txBox="1"/>
          <p:nvPr/>
        </p:nvSpPr>
        <p:spPr>
          <a:xfrm>
            <a:off x="4400384" y="3162277"/>
            <a:ext cx="132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Punch stays</a:t>
            </a:r>
          </a:p>
          <a:p>
            <a:r>
              <a:rPr lang="en-US" altLang="ja-JP" sz="14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at the bottom</a:t>
            </a:r>
          </a:p>
        </p:txBody>
      </p:sp>
    </p:spTree>
    <p:extLst>
      <p:ext uri="{BB962C8B-B14F-4D97-AF65-F5344CB8AC3E}">
        <p14:creationId xmlns:p14="http://schemas.microsoft.com/office/powerpoint/2010/main" val="208839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885A81-A667-4E13-9809-8245B01E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F0BAF76-038D-4A54-8D22-74B5F3D9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1D6FE5-4F62-410C-9D28-B90C521418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5" name="コンテンツ プレースホルダー 5">
            <a:extLst>
              <a:ext uri="{FF2B5EF4-FFF2-40B4-BE49-F238E27FC236}">
                <a16:creationId xmlns:a16="http://schemas.microsoft.com/office/drawing/2014/main" id="{BC0E5A80-B683-42D2-AB0F-C001839BF065}"/>
              </a:ext>
            </a:extLst>
          </p:cNvPr>
          <p:cNvSpPr txBox="1">
            <a:spLocks/>
          </p:cNvSpPr>
          <p:nvPr/>
        </p:nvSpPr>
        <p:spPr>
          <a:xfrm>
            <a:off x="265194" y="3360681"/>
            <a:ext cx="1717608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>
                <a:ea typeface="メイリオ" panose="020B0604030504040204" pitchFamily="50" charset="-128"/>
              </a:rPr>
              <a:t>Gravity filling</a:t>
            </a:r>
            <a:endParaRPr lang="ja-JP" altLang="en-US" sz="2000" dirty="0">
              <a:ea typeface="メイリオ" panose="020B0604030504040204" pitchFamily="50" charset="-128"/>
            </a:endParaRPr>
          </a:p>
        </p:txBody>
      </p:sp>
      <p:pic>
        <p:nvPicPr>
          <p:cNvPr id="8" name="gravity0001-0120">
            <a:hlinkClick r:id="" action="ppaction://media"/>
            <a:extLst>
              <a:ext uri="{FF2B5EF4-FFF2-40B4-BE49-F238E27FC236}">
                <a16:creationId xmlns:a16="http://schemas.microsoft.com/office/drawing/2014/main" id="{70D27391-E100-442C-A80A-E5735CB4F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2000" y="1074685"/>
            <a:ext cx="1523997" cy="2285996"/>
          </a:xfrm>
          <a:prstGeom prst="rect">
            <a:avLst/>
          </a:prstGeom>
        </p:spPr>
      </p:pic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2088B57A-723F-4A9E-ABA5-9B7749FA8BEA}"/>
              </a:ext>
            </a:extLst>
          </p:cNvPr>
          <p:cNvSpPr txBox="1">
            <a:spLocks/>
          </p:cNvSpPr>
          <p:nvPr/>
        </p:nvSpPr>
        <p:spPr>
          <a:xfrm>
            <a:off x="2018683" y="3360681"/>
            <a:ext cx="1816170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>
                <a:ea typeface="メイリオ" panose="020B0604030504040204" pitchFamily="50" charset="-128"/>
              </a:rPr>
              <a:t>Suction filling</a:t>
            </a:r>
            <a:endParaRPr lang="ja-JP" altLang="en-US" sz="2000" dirty="0">
              <a:ea typeface="メイリオ" panose="020B0604030504040204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D5196E79-450E-3147-9E1A-ED7AD59345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3457" r="11884" b="48889"/>
          <a:stretch/>
        </p:blipFill>
        <p:spPr>
          <a:xfrm>
            <a:off x="4011860" y="1026564"/>
            <a:ext cx="4746601" cy="269326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2DDC913-BEAF-B747-BC84-3FC1546E981E}"/>
              </a:ext>
            </a:extLst>
          </p:cNvPr>
          <p:cNvSpPr txBox="1"/>
          <p:nvPr/>
        </p:nvSpPr>
        <p:spPr>
          <a:xfrm>
            <a:off x="362000" y="4565234"/>
            <a:ext cx="851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0.020 s – much powder fed into the die region</a:t>
            </a:r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263CE7BC-A6F4-D745-9FED-5F5F2B0DFB4D}"/>
              </a:ext>
            </a:extLst>
          </p:cNvPr>
          <p:cNvSpPr/>
          <p:nvPr/>
        </p:nvSpPr>
        <p:spPr>
          <a:xfrm>
            <a:off x="4011860" y="2469697"/>
            <a:ext cx="698728" cy="650642"/>
          </a:xfrm>
          <a:prstGeom prst="ellipse">
            <a:avLst/>
          </a:prstGeom>
          <a:noFill/>
          <a:ln w="19050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8E434DA-CBDD-9D49-92F5-6F9B8CC36AA6}"/>
              </a:ext>
            </a:extLst>
          </p:cNvPr>
          <p:cNvSpPr txBox="1"/>
          <p:nvPr/>
        </p:nvSpPr>
        <p:spPr>
          <a:xfrm>
            <a:off x="362000" y="5045986"/>
            <a:ext cx="8518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0.060 s – </a:t>
            </a:r>
            <a:r>
              <a:rPr lang="en-US" altLang="ja-JP" sz="200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concentrated </a:t>
            </a:r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along the center axis of die region and </a:t>
            </a:r>
            <a:b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	   made much denser flow  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B4CAAE-A70D-F243-B60E-95D8F2BCB56C}"/>
              </a:ext>
            </a:extLst>
          </p:cNvPr>
          <p:cNvSpPr txBox="1"/>
          <p:nvPr/>
        </p:nvSpPr>
        <p:spPr>
          <a:xfrm>
            <a:off x="362000" y="4037291"/>
            <a:ext cx="2764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In case suction filling,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25C69C5-943B-CF4A-A7EB-4FE3FC47BF0D}"/>
              </a:ext>
            </a:extLst>
          </p:cNvPr>
          <p:cNvSpPr txBox="1"/>
          <p:nvPr/>
        </p:nvSpPr>
        <p:spPr>
          <a:xfrm>
            <a:off x="362000" y="5737796"/>
            <a:ext cx="851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0.180 s – completion of powder filling was earlier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25B901BC-B033-9043-9123-051FB7FB873F}"/>
              </a:ext>
            </a:extLst>
          </p:cNvPr>
          <p:cNvSpPr/>
          <p:nvPr/>
        </p:nvSpPr>
        <p:spPr>
          <a:xfrm>
            <a:off x="4828053" y="2536166"/>
            <a:ext cx="698728" cy="349447"/>
          </a:xfrm>
          <a:prstGeom prst="ellipse">
            <a:avLst/>
          </a:prstGeom>
          <a:noFill/>
          <a:ln w="19050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C685E3DE-B2E1-0842-9C82-59C3B98FE330}"/>
              </a:ext>
            </a:extLst>
          </p:cNvPr>
          <p:cNvSpPr/>
          <p:nvPr/>
        </p:nvSpPr>
        <p:spPr>
          <a:xfrm>
            <a:off x="7185804" y="874728"/>
            <a:ext cx="810883" cy="2283524"/>
          </a:xfrm>
          <a:prstGeom prst="ellipse">
            <a:avLst/>
          </a:prstGeom>
          <a:noFill/>
          <a:ln w="19050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500_0001-0120">
            <a:hlinkClick r:id="" action="ppaction://media"/>
            <a:extLst>
              <a:ext uri="{FF2B5EF4-FFF2-40B4-BE49-F238E27FC236}">
                <a16:creationId xmlns:a16="http://schemas.microsoft.com/office/drawing/2014/main" id="{95831EE2-B3D4-4937-AC62-909AF61EAA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19862" y="1072318"/>
            <a:ext cx="152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9" grpId="0"/>
      <p:bldP spid="55" grpId="0" animBg="1"/>
      <p:bldP spid="56" grpId="0"/>
      <p:bldP spid="20" grpId="0"/>
      <p:bldP spid="21" grpId="0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DEDDDF-3BCF-41ED-83D9-01D08ED6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171405-6F91-4965-AD72-FF02C2A52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3E96CC-7D42-47DD-AD1B-DED138A934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pic>
        <p:nvPicPr>
          <p:cNvPr id="11" name="図 10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22FCCC8F-2AF3-4B1F-86EA-7043735DA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9" r="14058" b="24574"/>
          <a:stretch/>
        </p:blipFill>
        <p:spPr>
          <a:xfrm rot="5400000">
            <a:off x="7035104" y="2108466"/>
            <a:ext cx="2726091" cy="642468"/>
          </a:xfrm>
          <a:prstGeom prst="rect">
            <a:avLst/>
          </a:prstGeom>
        </p:spPr>
      </p:pic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A109816A-08F9-42B0-8393-3EE72250ED83}"/>
              </a:ext>
            </a:extLst>
          </p:cNvPr>
          <p:cNvSpPr txBox="1">
            <a:spLocks/>
          </p:cNvSpPr>
          <p:nvPr/>
        </p:nvSpPr>
        <p:spPr>
          <a:xfrm>
            <a:off x="6304014" y="3792743"/>
            <a:ext cx="1512827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>
                <a:ea typeface="メイリオ" panose="020B0604030504040204" pitchFamily="50" charset="-128"/>
              </a:rPr>
              <a:t>Drag</a:t>
            </a:r>
            <a:endParaRPr lang="ja-JP" altLang="en-US" sz="2000" dirty="0">
              <a:ea typeface="メイリオ" panose="020B0604030504040204" pitchFamily="50" charset="-128"/>
            </a:endParaRPr>
          </a:p>
        </p:txBody>
      </p:sp>
      <p:sp>
        <p:nvSpPr>
          <p:cNvPr id="13" name="コンテンツ プレースホルダー 5">
            <a:extLst>
              <a:ext uri="{FF2B5EF4-FFF2-40B4-BE49-F238E27FC236}">
                <a16:creationId xmlns:a16="http://schemas.microsoft.com/office/drawing/2014/main" id="{27E1FC62-1083-4A71-A891-D358A4B70632}"/>
              </a:ext>
            </a:extLst>
          </p:cNvPr>
          <p:cNvSpPr txBox="1">
            <a:spLocks/>
          </p:cNvSpPr>
          <p:nvPr/>
        </p:nvSpPr>
        <p:spPr>
          <a:xfrm>
            <a:off x="4037256" y="3792743"/>
            <a:ext cx="2412853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>
                <a:ea typeface="メイリオ" panose="020B0604030504040204" pitchFamily="50" charset="-128"/>
              </a:rPr>
              <a:t>Pressure</a:t>
            </a:r>
            <a:r>
              <a:rPr lang="ja-JP" altLang="en-US" sz="2000">
                <a:ea typeface="メイリオ" panose="020B0604030504040204" pitchFamily="50" charset="-128"/>
              </a:rPr>
              <a:t> </a:t>
            </a:r>
            <a:r>
              <a:rPr lang="en-US" altLang="ja-JP" sz="2000" dirty="0">
                <a:ea typeface="メイリオ" panose="020B0604030504040204" pitchFamily="50" charset="-128"/>
              </a:rPr>
              <a:t>gradient</a:t>
            </a:r>
            <a:endParaRPr lang="ja-JP" altLang="en-US" sz="2000" dirty="0"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A1F041-16FA-478A-8B9A-BA933D9860E8}"/>
              </a:ext>
            </a:extLst>
          </p:cNvPr>
          <p:cNvSpPr txBox="1"/>
          <p:nvPr/>
        </p:nvSpPr>
        <p:spPr>
          <a:xfrm>
            <a:off x="3856378" y="4336158"/>
            <a:ext cx="5032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・</a:t>
            </a:r>
            <a:r>
              <a: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Suction effect was produced by the pressure and drag force acted on powder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04E0AF5-08C4-4F3B-BC18-FF199A320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5" r="40808" b="4193"/>
          <a:stretch/>
        </p:blipFill>
        <p:spPr>
          <a:xfrm>
            <a:off x="3856378" y="1090877"/>
            <a:ext cx="2149820" cy="270186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D72EAAB-20C1-4DD8-B3B6-46D641BB2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21212" r="40000" b="4205"/>
          <a:stretch/>
        </p:blipFill>
        <p:spPr>
          <a:xfrm>
            <a:off x="6218100" y="1090877"/>
            <a:ext cx="1774732" cy="270186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35D22DD-3F61-4F61-8BAF-9D0861C65DDD}"/>
              </a:ext>
            </a:extLst>
          </p:cNvPr>
          <p:cNvSpPr txBox="1"/>
          <p:nvPr/>
        </p:nvSpPr>
        <p:spPr>
          <a:xfrm>
            <a:off x="3894298" y="5536326"/>
            <a:ext cx="450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E8802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Influence of drag force is firstly found through this research.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52AC9F5-9005-1D46-9EC5-1E52F3559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9" y="2538628"/>
            <a:ext cx="2937708" cy="2207166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A4C0D801-F104-6144-93BD-6D9AC41EA928}"/>
              </a:ext>
            </a:extLst>
          </p:cNvPr>
          <p:cNvSpPr/>
          <p:nvPr/>
        </p:nvSpPr>
        <p:spPr>
          <a:xfrm>
            <a:off x="717780" y="2538628"/>
            <a:ext cx="866775" cy="1717138"/>
          </a:xfrm>
          <a:prstGeom prst="ellipse">
            <a:avLst/>
          </a:prstGeom>
          <a:noFill/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EA8EEA1-0093-5645-981A-9FA962173E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3457" r="11884" b="48889"/>
          <a:stretch/>
        </p:blipFill>
        <p:spPr>
          <a:xfrm>
            <a:off x="603535" y="952983"/>
            <a:ext cx="2482566" cy="1503324"/>
          </a:xfrm>
          <a:prstGeom prst="rect">
            <a:avLst/>
          </a:prstGeom>
        </p:spPr>
      </p:pic>
      <p:sp>
        <p:nvSpPr>
          <p:cNvPr id="8" name="平行四辺形 7">
            <a:extLst>
              <a:ext uri="{FF2B5EF4-FFF2-40B4-BE49-F238E27FC236}">
                <a16:creationId xmlns:a16="http://schemas.microsoft.com/office/drawing/2014/main" id="{741FD3FF-7161-9842-BAD2-CAD2FCB51D86}"/>
              </a:ext>
            </a:extLst>
          </p:cNvPr>
          <p:cNvSpPr/>
          <p:nvPr/>
        </p:nvSpPr>
        <p:spPr>
          <a:xfrm>
            <a:off x="7129221" y="5227903"/>
            <a:ext cx="1727221" cy="308423"/>
          </a:xfrm>
          <a:prstGeom prst="parallelogram">
            <a:avLst/>
          </a:prstGeom>
          <a:noFill/>
          <a:ln w="28575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rgbClr val="FE8802"/>
                </a:solidFill>
              </a:rPr>
              <a:t>Originality</a:t>
            </a:r>
            <a:endParaRPr kumimoji="1" lang="ja-JP" altLang="en-US" sz="1400" b="1">
              <a:solidFill>
                <a:srgbClr val="FE8802"/>
              </a:solidFill>
            </a:endParaRPr>
          </a:p>
        </p:txBody>
      </p:sp>
      <p:pic>
        <p:nvPicPr>
          <p:cNvPr id="6" name="図 5" descr="ランプ が含まれている画像&#10;&#10;自動的に生成された説明">
            <a:extLst>
              <a:ext uri="{FF2B5EF4-FFF2-40B4-BE49-F238E27FC236}">
                <a16:creationId xmlns:a16="http://schemas.microsoft.com/office/drawing/2014/main" id="{1091DCB8-2558-4E49-9947-EA311B8FDE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9" y="5068088"/>
            <a:ext cx="2280027" cy="114001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215F6B5-BA32-4B15-8A6A-096B77722A5D}"/>
              </a:ext>
            </a:extLst>
          </p:cNvPr>
          <p:cNvSpPr txBox="1"/>
          <p:nvPr/>
        </p:nvSpPr>
        <p:spPr>
          <a:xfrm>
            <a:off x="717780" y="4654291"/>
            <a:ext cx="2694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flux transition</a:t>
            </a:r>
          </a:p>
        </p:txBody>
      </p:sp>
    </p:spTree>
    <p:extLst>
      <p:ext uri="{BB962C8B-B14F-4D97-AF65-F5344CB8AC3E}">
        <p14:creationId xmlns:p14="http://schemas.microsoft.com/office/powerpoint/2010/main" val="32918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20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71666E7F-29AB-4DEA-847A-F6B9DF34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89" y="1506406"/>
            <a:ext cx="2816560" cy="2109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23401A2-A597-8D46-9853-4148A80529AC}"/>
              </a:ext>
            </a:extLst>
          </p:cNvPr>
          <p:cNvSpPr/>
          <p:nvPr/>
        </p:nvSpPr>
        <p:spPr>
          <a:xfrm>
            <a:off x="4891668" y="2206950"/>
            <a:ext cx="479364" cy="474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1F40A2F-FD7C-4EA5-883C-364FDB63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F288E8-ED8C-4734-90EA-DE6295C74A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B5D7D3-2D81-4CD8-96D9-C9DCF10DB1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742598-4325-40FC-BBF4-EB5ADDA481FE}"/>
              </a:ext>
            </a:extLst>
          </p:cNvPr>
          <p:cNvSpPr txBox="1"/>
          <p:nvPr/>
        </p:nvSpPr>
        <p:spPr>
          <a:xfrm>
            <a:off x="352090" y="5305687"/>
            <a:ext cx="8101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Compare the 6 cases of the downward speed of punch. 200, 300, … , 700 mm/s . (6 cases)</a:t>
            </a:r>
            <a:endParaRPr lang="ja-JP" altLang="en-US" sz="24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F0F28672-3E97-7E45-B223-BF183DE32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6" y="1593844"/>
            <a:ext cx="2457785" cy="1846589"/>
          </a:xfrm>
          <a:prstGeom prst="rect">
            <a:avLst/>
          </a:prstGeom>
        </p:spPr>
      </p:pic>
      <p:sp>
        <p:nvSpPr>
          <p:cNvPr id="16" name="円/楕円 15">
            <a:extLst>
              <a:ext uri="{FF2B5EF4-FFF2-40B4-BE49-F238E27FC236}">
                <a16:creationId xmlns:a16="http://schemas.microsoft.com/office/drawing/2014/main" id="{2E8305DB-137F-204F-A83A-5D0A18BBD2B1}"/>
              </a:ext>
            </a:extLst>
          </p:cNvPr>
          <p:cNvSpPr/>
          <p:nvPr/>
        </p:nvSpPr>
        <p:spPr>
          <a:xfrm>
            <a:off x="640199" y="1795877"/>
            <a:ext cx="658588" cy="1418305"/>
          </a:xfrm>
          <a:prstGeom prst="ellipse">
            <a:avLst/>
          </a:prstGeom>
          <a:noFill/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A66F87A-9438-484B-9CF1-8DAEEB79777F}"/>
              </a:ext>
            </a:extLst>
          </p:cNvPr>
          <p:cNvSpPr txBox="1"/>
          <p:nvPr/>
        </p:nvSpPr>
        <p:spPr>
          <a:xfrm>
            <a:off x="352090" y="4942185"/>
            <a:ext cx="1899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E8802"/>
                </a:solidFill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Conditions</a:t>
            </a: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65F7F71C-07DF-4766-B68D-23ECE3D6B120}"/>
              </a:ext>
            </a:extLst>
          </p:cNvPr>
          <p:cNvSpPr/>
          <p:nvPr/>
        </p:nvSpPr>
        <p:spPr>
          <a:xfrm>
            <a:off x="4661314" y="2681028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2FB36BBA-1596-4690-887C-185CCA740E94}"/>
              </a:ext>
            </a:extLst>
          </p:cNvPr>
          <p:cNvSpPr/>
          <p:nvPr/>
        </p:nvSpPr>
        <p:spPr>
          <a:xfrm>
            <a:off x="4945668" y="2521402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60178794-98EF-49C6-9840-04D5003FC9E7}"/>
              </a:ext>
            </a:extLst>
          </p:cNvPr>
          <p:cNvSpPr/>
          <p:nvPr/>
        </p:nvSpPr>
        <p:spPr>
          <a:xfrm>
            <a:off x="5240634" y="2215781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EE05B30-392F-479F-866C-DDFF2B9C8016}"/>
              </a:ext>
            </a:extLst>
          </p:cNvPr>
          <p:cNvSpPr txBox="1"/>
          <p:nvPr/>
        </p:nvSpPr>
        <p:spPr>
          <a:xfrm>
            <a:off x="412212" y="3841097"/>
            <a:ext cx="803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natural phenomenon (the existence of the local minimum value) can’t be explained only by the influence of the pressure gradient and drag force.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E6C4CA7-3DAC-4DC6-A3BF-B2DAE1129741}"/>
              </a:ext>
            </a:extLst>
          </p:cNvPr>
          <p:cNvSpPr txBox="1"/>
          <p:nvPr/>
        </p:nvSpPr>
        <p:spPr>
          <a:xfrm>
            <a:off x="92664" y="1012110"/>
            <a:ext cx="895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Does the filling completion time becomes shorter as the punch velocity is higher ?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6117A2-4AB9-41E1-8A0B-39AC9F41798C}"/>
              </a:ext>
            </a:extLst>
          </p:cNvPr>
          <p:cNvSpPr txBox="1"/>
          <p:nvPr/>
        </p:nvSpPr>
        <p:spPr>
          <a:xfrm>
            <a:off x="422146" y="3373862"/>
            <a:ext cx="2591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flux transition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5EBFB2A-5F02-1C43-BD5D-11C3C6E21258}"/>
              </a:ext>
            </a:extLst>
          </p:cNvPr>
          <p:cNvSpPr txBox="1"/>
          <p:nvPr/>
        </p:nvSpPr>
        <p:spPr>
          <a:xfrm>
            <a:off x="6054141" y="2527418"/>
            <a:ext cx="276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Natural phenomenon</a:t>
            </a:r>
          </a:p>
          <a:p>
            <a:r>
              <a:rPr kumimoji="1" lang="en-US" altLang="ja-JP" sz="1400" b="1" dirty="0"/>
              <a:t>: has local minimum value</a:t>
            </a:r>
            <a:endParaRPr kumimoji="1" lang="ja-JP" altLang="en-US" sz="14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267BC97-6D37-6F45-9D47-D68AB812DCBA}"/>
              </a:ext>
            </a:extLst>
          </p:cNvPr>
          <p:cNvSpPr txBox="1"/>
          <p:nvPr/>
        </p:nvSpPr>
        <p:spPr>
          <a:xfrm>
            <a:off x="6054141" y="1690781"/>
            <a:ext cx="2806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Consider only the influence of pressure gradient and drag force</a:t>
            </a:r>
            <a:endParaRPr kumimoji="1" lang="ja-JP" altLang="en-US" sz="1400" b="1" dirty="0"/>
          </a:p>
        </p:txBody>
      </p:sp>
      <p:sp>
        <p:nvSpPr>
          <p:cNvPr id="44" name="楕円 29">
            <a:extLst>
              <a:ext uri="{FF2B5EF4-FFF2-40B4-BE49-F238E27FC236}">
                <a16:creationId xmlns:a16="http://schemas.microsoft.com/office/drawing/2014/main" id="{4AFA6FB5-A9B5-1149-8324-3A81535ECD4F}"/>
              </a:ext>
            </a:extLst>
          </p:cNvPr>
          <p:cNvSpPr/>
          <p:nvPr/>
        </p:nvSpPr>
        <p:spPr>
          <a:xfrm>
            <a:off x="5862536" y="2592154"/>
            <a:ext cx="108000" cy="108000"/>
          </a:xfrm>
          <a:prstGeom prst="ellipse">
            <a:avLst/>
          </a:prstGeom>
          <a:solidFill>
            <a:srgbClr val="FE8802"/>
          </a:solidFill>
          <a:ln w="28575"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34">
            <a:extLst>
              <a:ext uri="{FF2B5EF4-FFF2-40B4-BE49-F238E27FC236}">
                <a16:creationId xmlns:a16="http://schemas.microsoft.com/office/drawing/2014/main" id="{9DD9F537-7FE0-F14D-A4CA-A7E9CB635864}"/>
              </a:ext>
            </a:extLst>
          </p:cNvPr>
          <p:cNvSpPr/>
          <p:nvPr/>
        </p:nvSpPr>
        <p:spPr>
          <a:xfrm>
            <a:off x="4064961" y="2206950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4">
            <a:extLst>
              <a:ext uri="{FF2B5EF4-FFF2-40B4-BE49-F238E27FC236}">
                <a16:creationId xmlns:a16="http://schemas.microsoft.com/office/drawing/2014/main" id="{7489610F-C53E-8C4A-8B48-4CA71C3D06A3}"/>
              </a:ext>
            </a:extLst>
          </p:cNvPr>
          <p:cNvSpPr/>
          <p:nvPr/>
        </p:nvSpPr>
        <p:spPr>
          <a:xfrm>
            <a:off x="3777638" y="1822287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4">
            <a:extLst>
              <a:ext uri="{FF2B5EF4-FFF2-40B4-BE49-F238E27FC236}">
                <a16:creationId xmlns:a16="http://schemas.microsoft.com/office/drawing/2014/main" id="{3DC14826-1194-9940-8C0E-A3063EB36A0B}"/>
              </a:ext>
            </a:extLst>
          </p:cNvPr>
          <p:cNvSpPr/>
          <p:nvPr/>
        </p:nvSpPr>
        <p:spPr>
          <a:xfrm>
            <a:off x="4374181" y="2512871"/>
            <a:ext cx="108000" cy="108000"/>
          </a:xfrm>
          <a:prstGeom prst="ellipse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44E06C0E-D591-CC44-B827-EC4099EED13F}"/>
              </a:ext>
            </a:extLst>
          </p:cNvPr>
          <p:cNvSpPr/>
          <p:nvPr/>
        </p:nvSpPr>
        <p:spPr>
          <a:xfrm>
            <a:off x="3777638" y="1828647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5799FE1D-744B-2F4D-BE87-6993538EA946}"/>
              </a:ext>
            </a:extLst>
          </p:cNvPr>
          <p:cNvSpPr/>
          <p:nvPr/>
        </p:nvSpPr>
        <p:spPr>
          <a:xfrm>
            <a:off x="4661314" y="2682216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89A4BAF-59BE-2343-BF4E-008A5DABD7ED}"/>
              </a:ext>
            </a:extLst>
          </p:cNvPr>
          <p:cNvSpPr/>
          <p:nvPr/>
        </p:nvSpPr>
        <p:spPr>
          <a:xfrm>
            <a:off x="4061645" y="2216512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>
            <a:extLst>
              <a:ext uri="{FF2B5EF4-FFF2-40B4-BE49-F238E27FC236}">
                <a16:creationId xmlns:a16="http://schemas.microsoft.com/office/drawing/2014/main" id="{F0A1CE56-A94C-4A40-AF84-BAFBFF075D80}"/>
              </a:ext>
            </a:extLst>
          </p:cNvPr>
          <p:cNvSpPr/>
          <p:nvPr/>
        </p:nvSpPr>
        <p:spPr>
          <a:xfrm>
            <a:off x="4366973" y="2507065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>
            <a:extLst>
              <a:ext uri="{FF2B5EF4-FFF2-40B4-BE49-F238E27FC236}">
                <a16:creationId xmlns:a16="http://schemas.microsoft.com/office/drawing/2014/main" id="{8EF5439A-E415-A84F-BC86-0258B929821A}"/>
              </a:ext>
            </a:extLst>
          </p:cNvPr>
          <p:cNvSpPr/>
          <p:nvPr/>
        </p:nvSpPr>
        <p:spPr>
          <a:xfrm>
            <a:off x="5263032" y="2968819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347F1525-81C5-ED41-97E4-C6527B271323}"/>
              </a:ext>
            </a:extLst>
          </p:cNvPr>
          <p:cNvSpPr/>
          <p:nvPr/>
        </p:nvSpPr>
        <p:spPr>
          <a:xfrm>
            <a:off x="4945668" y="2868949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4E359592-F6BC-C544-8C68-E2F828437CFA}"/>
              </a:ext>
            </a:extLst>
          </p:cNvPr>
          <p:cNvSpPr/>
          <p:nvPr/>
        </p:nvSpPr>
        <p:spPr>
          <a:xfrm>
            <a:off x="5856883" y="1784491"/>
            <a:ext cx="108000" cy="108000"/>
          </a:xfrm>
          <a:prstGeom prst="ellipse">
            <a:avLst/>
          </a:prstGeom>
          <a:solidFill>
            <a:srgbClr val="282B4E"/>
          </a:solidFill>
          <a:ln>
            <a:solidFill>
              <a:srgbClr val="282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C3328A2-EEB3-A14E-925D-3A89C7AAF3C4}"/>
              </a:ext>
            </a:extLst>
          </p:cNvPr>
          <p:cNvSpPr txBox="1"/>
          <p:nvPr/>
        </p:nvSpPr>
        <p:spPr>
          <a:xfrm>
            <a:off x="3232945" y="3443130"/>
            <a:ext cx="2591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uFill>
                  <a:solidFill>
                    <a:srgbClr val="FF695E"/>
                  </a:solidFill>
                </a:u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Powder filling time</a:t>
            </a:r>
          </a:p>
        </p:txBody>
      </p:sp>
      <p:sp>
        <p:nvSpPr>
          <p:cNvPr id="8" name="右矢印 7">
            <a:extLst>
              <a:ext uri="{FF2B5EF4-FFF2-40B4-BE49-F238E27FC236}">
                <a16:creationId xmlns:a16="http://schemas.microsoft.com/office/drawing/2014/main" id="{ED20D40F-C831-A349-A4D0-A1070EAFD6C7}"/>
              </a:ext>
            </a:extLst>
          </p:cNvPr>
          <p:cNvSpPr/>
          <p:nvPr/>
        </p:nvSpPr>
        <p:spPr>
          <a:xfrm>
            <a:off x="475552" y="4537036"/>
            <a:ext cx="329294" cy="287058"/>
          </a:xfrm>
          <a:prstGeom prst="rightArrow">
            <a:avLst/>
          </a:prstGeom>
          <a:solidFill>
            <a:srgbClr val="FE8802"/>
          </a:solidFill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02441E7-CE38-3E45-B77D-80CE9E667AC1}"/>
              </a:ext>
            </a:extLst>
          </p:cNvPr>
          <p:cNvSpPr txBox="1"/>
          <p:nvPr/>
        </p:nvSpPr>
        <p:spPr>
          <a:xfrm>
            <a:off x="882606" y="4492176"/>
            <a:ext cx="803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Other factors which influence to the powder filling time exist. </a:t>
            </a:r>
          </a:p>
        </p:txBody>
      </p:sp>
    </p:spTree>
    <p:extLst>
      <p:ext uri="{BB962C8B-B14F-4D97-AF65-F5344CB8AC3E}">
        <p14:creationId xmlns:p14="http://schemas.microsoft.com/office/powerpoint/2010/main" val="17702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3" grpId="0"/>
      <p:bldP spid="35" grpId="0" animBg="1"/>
      <p:bldP spid="36" grpId="0" animBg="1"/>
      <p:bldP spid="37" grpId="0" animBg="1"/>
      <p:bldP spid="41" grpId="0"/>
      <p:bldP spid="42" grpId="0"/>
      <p:bldP spid="44" grpId="0" animBg="1"/>
      <p:bldP spid="30" grpId="0" animBg="1"/>
      <p:bldP spid="31" grpId="0" animBg="1"/>
      <p:bldP spid="32" grpId="0" animBg="1"/>
      <p:bldP spid="5" grpId="0" animBg="1"/>
      <p:bldP spid="33" grpId="0" animBg="1"/>
      <p:bldP spid="38" grpId="0" animBg="1"/>
      <p:bldP spid="39" grpId="0" animBg="1"/>
      <p:bldP spid="40" grpId="0" animBg="1"/>
      <p:bldP spid="47" grpId="0" animBg="1"/>
      <p:bldP spid="8" grpId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AAFA99-FE06-426D-9C7E-38CAEA2E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 &amp; Discussion</a:t>
            </a:r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D033E57-74C4-4F33-8FAD-E5A21D208D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DEM simulation for suction filling</a:t>
            </a:r>
          </a:p>
          <a:p>
            <a:r>
              <a:rPr kumimoji="1" lang="en-US" altLang="ja-JP"/>
              <a:t>Kosei Yoshida, Yuki Mori, Kazuya Takabatake, Mikio Sakai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ADCB72-E287-42AC-84A8-8B05DD5CA9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928209-5893-4868-A69F-B35884E0F438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5" name="コンテンツ プレースホルダー 5">
            <a:extLst>
              <a:ext uri="{FF2B5EF4-FFF2-40B4-BE49-F238E27FC236}">
                <a16:creationId xmlns:a16="http://schemas.microsoft.com/office/drawing/2014/main" id="{044FF953-C491-437B-BCA8-E2FC9A8F743A}"/>
              </a:ext>
            </a:extLst>
          </p:cNvPr>
          <p:cNvSpPr txBox="1">
            <a:spLocks/>
          </p:cNvSpPr>
          <p:nvPr/>
        </p:nvSpPr>
        <p:spPr>
          <a:xfrm>
            <a:off x="984795" y="2527846"/>
            <a:ext cx="1153325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ea typeface="メイリオ" panose="020B0604030504040204" pitchFamily="50" charset="-128"/>
              </a:rPr>
              <a:t>300 mm/s</a:t>
            </a:r>
            <a:endParaRPr lang="ja-JP" altLang="en-US" sz="1600" dirty="0"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118287E-4F2C-4162-8341-B2B0B0B2B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 r="17305"/>
          <a:stretch/>
        </p:blipFill>
        <p:spPr>
          <a:xfrm>
            <a:off x="44552" y="961966"/>
            <a:ext cx="820882" cy="3126440"/>
          </a:xfrm>
          <a:prstGeom prst="rect">
            <a:avLst/>
          </a:prstGeom>
        </p:spPr>
      </p:pic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721AEBEE-41F4-4574-8165-280C9700CC77}"/>
              </a:ext>
            </a:extLst>
          </p:cNvPr>
          <p:cNvSpPr txBox="1">
            <a:spLocks/>
          </p:cNvSpPr>
          <p:nvPr/>
        </p:nvSpPr>
        <p:spPr>
          <a:xfrm>
            <a:off x="2285999" y="2527846"/>
            <a:ext cx="1214641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ea typeface="メイリオ" panose="020B0604030504040204" pitchFamily="50" charset="-128"/>
              </a:rPr>
              <a:t>500 mm/s</a:t>
            </a:r>
            <a:endParaRPr lang="ja-JP" altLang="en-US" sz="1600" dirty="0">
              <a:ea typeface="メイリオ" panose="020B0604030504040204" pitchFamily="50" charset="-128"/>
            </a:endParaRP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179BFBF3-EC38-4A03-8C12-86109B234B82}"/>
              </a:ext>
            </a:extLst>
          </p:cNvPr>
          <p:cNvSpPr txBox="1">
            <a:spLocks/>
          </p:cNvSpPr>
          <p:nvPr/>
        </p:nvSpPr>
        <p:spPr>
          <a:xfrm>
            <a:off x="3705707" y="2527846"/>
            <a:ext cx="1398645" cy="35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ea typeface="メイリオ" panose="020B0604030504040204" pitchFamily="50" charset="-128"/>
              </a:rPr>
              <a:t>700 mm/s</a:t>
            </a:r>
            <a:endParaRPr lang="ja-JP" altLang="en-US" sz="1600" dirty="0">
              <a:ea typeface="メイリオ" panose="020B0604030504040204" pitchFamily="50" charset="-128"/>
            </a:endParaRPr>
          </a:p>
        </p:txBody>
      </p:sp>
      <p:pic>
        <p:nvPicPr>
          <p:cNvPr id="9" name="357">
            <a:hlinkClick r:id="" action="ppaction://media"/>
            <a:extLst>
              <a:ext uri="{FF2B5EF4-FFF2-40B4-BE49-F238E27FC236}">
                <a16:creationId xmlns:a16="http://schemas.microsoft.com/office/drawing/2014/main" id="{C1674DA1-2AE6-4DD1-9078-C26B4A7FE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566" y="1043896"/>
            <a:ext cx="4363363" cy="145445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8418A79-5EDC-C742-BFF3-FD6E8E8E56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2"/>
          <a:stretch/>
        </p:blipFill>
        <p:spPr>
          <a:xfrm>
            <a:off x="1473988" y="3069548"/>
            <a:ext cx="2067022" cy="3105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B2540B8-2E08-5640-9EEA-28FD0E95D1FD}"/>
              </a:ext>
            </a:extLst>
          </p:cNvPr>
          <p:cNvSpPr txBox="1"/>
          <p:nvPr/>
        </p:nvSpPr>
        <p:spPr>
          <a:xfrm>
            <a:off x="3746091" y="4312290"/>
            <a:ext cx="492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0.040 s - much powder fed into the die region in the case of 500 &amp; 700 mm/s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25AE01D-CB84-0C49-9316-30F135AE67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50" b="-426"/>
          <a:stretch/>
        </p:blipFill>
        <p:spPr>
          <a:xfrm>
            <a:off x="1099941" y="3069548"/>
            <a:ext cx="367354" cy="310510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5FD068C-D231-4BAC-8F64-FA80F71FCEF1}"/>
              </a:ext>
            </a:extLst>
          </p:cNvPr>
          <p:cNvSpPr txBox="1"/>
          <p:nvPr/>
        </p:nvSpPr>
        <p:spPr>
          <a:xfrm>
            <a:off x="3746091" y="3351189"/>
            <a:ext cx="492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The existence of the local minimum value was observed in the simulation.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6336733-5A17-4D2A-8F7F-5BEC9D7D386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81375" y="4301328"/>
            <a:ext cx="364716" cy="364905"/>
          </a:xfrm>
          <a:prstGeom prst="line">
            <a:avLst/>
          </a:prstGeom>
          <a:ln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B583AB5-B80D-4408-8EAF-D8D8B5767CBE}"/>
              </a:ext>
            </a:extLst>
          </p:cNvPr>
          <p:cNvSpPr txBox="1"/>
          <p:nvPr/>
        </p:nvSpPr>
        <p:spPr>
          <a:xfrm>
            <a:off x="3746091" y="5281160"/>
            <a:ext cx="469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0.080 s - no clear difference of the powder filling rate among the 3 cases.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6F4F9C24-4F8E-4232-A5DF-58E5C8B1BBC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381375" y="5600402"/>
            <a:ext cx="364716" cy="34701"/>
          </a:xfrm>
          <a:prstGeom prst="line">
            <a:avLst/>
          </a:prstGeom>
          <a:ln>
            <a:solidFill>
              <a:srgbClr val="FE88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313282CC-6649-4D3D-A212-C48537D512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08" y="1055069"/>
            <a:ext cx="2938872" cy="2208042"/>
          </a:xfrm>
          <a:prstGeom prst="rect">
            <a:avLst/>
          </a:prstGeom>
        </p:spPr>
      </p:pic>
      <p:sp>
        <p:nvSpPr>
          <p:cNvPr id="18" name="楕円 35">
            <a:extLst>
              <a:ext uri="{FF2B5EF4-FFF2-40B4-BE49-F238E27FC236}">
                <a16:creationId xmlns:a16="http://schemas.microsoft.com/office/drawing/2014/main" id="{178C4FE9-30AB-794B-8A79-B73D2E9F1CD8}"/>
              </a:ext>
            </a:extLst>
          </p:cNvPr>
          <p:cNvSpPr/>
          <p:nvPr/>
        </p:nvSpPr>
        <p:spPr>
          <a:xfrm>
            <a:off x="7089097" y="2334406"/>
            <a:ext cx="190500" cy="176936"/>
          </a:xfrm>
          <a:prstGeom prst="ellipse">
            <a:avLst/>
          </a:prstGeom>
          <a:noFill/>
          <a:ln>
            <a:solidFill>
              <a:srgbClr val="FE8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2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0" grpId="0"/>
      <p:bldP spid="22" grpId="0"/>
    </p:bld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GO">
  <a:themeElements>
    <a:clrScheme name="PGO-BIZ">
      <a:dk1>
        <a:sysClr val="windowText" lastClr="000000"/>
      </a:dk1>
      <a:lt1>
        <a:sysClr val="window" lastClr="FFFFFF"/>
      </a:lt1>
      <a:dk2>
        <a:srgbClr val="282B4D"/>
      </a:dk2>
      <a:lt2>
        <a:srgbClr val="E7E6E6"/>
      </a:lt2>
      <a:accent1>
        <a:srgbClr val="282B4D"/>
      </a:accent1>
      <a:accent2>
        <a:srgbClr val="FF7000"/>
      </a:accent2>
      <a:accent3>
        <a:srgbClr val="FFC000"/>
      </a:accent3>
      <a:accent4>
        <a:srgbClr val="5B9BD5"/>
      </a:accent4>
      <a:accent5>
        <a:srgbClr val="A5A5A5"/>
      </a:accent5>
      <a:accent6>
        <a:srgbClr val="FF7000"/>
      </a:accent6>
      <a:hlink>
        <a:srgbClr val="FF7000"/>
      </a:hlink>
      <a:folHlink>
        <a:srgbClr val="FF7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3_T_PGO_Modern-Business-4_3" id="{02D9384B-6783-46E8-A5D0-C417D34DC7F5}" vid="{23B1162E-036C-4CF4-A5A9-9BD150AD8B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0113_T_PGO_Modern-Business-4_3</Template>
  <TotalTime>3606</TotalTime>
  <Words>1438</Words>
  <Application>Microsoft Macintosh PowerPoint</Application>
  <PresentationFormat>画面に合わせる (4:3)</PresentationFormat>
  <Paragraphs>241</Paragraphs>
  <Slides>14</Slides>
  <Notes>6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9" baseType="lpstr">
      <vt:lpstr>Aharoni</vt:lpstr>
      <vt:lpstr>ＭＳ Ｐゴシック</vt:lpstr>
      <vt:lpstr>Segoe UI</vt:lpstr>
      <vt:lpstr>Meiryo</vt:lpstr>
      <vt:lpstr>Meiryo</vt:lpstr>
      <vt:lpstr>源ノ角ゴシック JP Normal</vt:lpstr>
      <vt:lpstr>游ゴシック</vt:lpstr>
      <vt:lpstr>游ゴシック Light</vt:lpstr>
      <vt:lpstr>Arial</vt:lpstr>
      <vt:lpstr>Arial Black</vt:lpstr>
      <vt:lpstr>Calibri</vt:lpstr>
      <vt:lpstr>Cambria Math</vt:lpstr>
      <vt:lpstr>Times New Roman</vt:lpstr>
      <vt:lpstr>デザインの設定</vt:lpstr>
      <vt:lpstr>PRESENTATIONGO</vt:lpstr>
      <vt:lpstr>DEM simulation for suction filling</vt:lpstr>
      <vt:lpstr>Backgrounds</vt:lpstr>
      <vt:lpstr>Objective</vt:lpstr>
      <vt:lpstr>Numerical Methods</vt:lpstr>
      <vt:lpstr>Conditions</vt:lpstr>
      <vt:lpstr>Results &amp; Discussion</vt:lpstr>
      <vt:lpstr>Results &amp; Discussion</vt:lpstr>
      <vt:lpstr>Results &amp; Discussion</vt:lpstr>
      <vt:lpstr>Results &amp; Discussion</vt:lpstr>
      <vt:lpstr>Results &amp; Discussion</vt:lpstr>
      <vt:lpstr>Results &amp; Discussion</vt:lpstr>
      <vt:lpstr>Conclusions</vt:lpstr>
      <vt:lpstr>DEM simulation for suction filling</vt:lpstr>
      <vt:lpstr>Validation of the method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 simulation for suction filling</dc:title>
  <dc:creator>kosei yoshida</dc:creator>
  <dc:description>© Copyright PresentationGo.com</dc:description>
  <cp:lastModifiedBy>yoshida kosei</cp:lastModifiedBy>
  <cp:revision>567</cp:revision>
  <dcterms:created xsi:type="dcterms:W3CDTF">2019-12-06T02:33:42Z</dcterms:created>
  <dcterms:modified xsi:type="dcterms:W3CDTF">2019-12-19T10:37:23Z</dcterms:modified>
  <cp:category>Templates</cp:category>
</cp:coreProperties>
</file>